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5"/>
  </p:notesMasterIdLst>
  <p:sldIdLst>
    <p:sldId id="256" r:id="rId2"/>
    <p:sldId id="258" r:id="rId3"/>
    <p:sldId id="257" r:id="rId4"/>
    <p:sldId id="307" r:id="rId5"/>
    <p:sldId id="301" r:id="rId6"/>
    <p:sldId id="259" r:id="rId7"/>
    <p:sldId id="260" r:id="rId8"/>
    <p:sldId id="261" r:id="rId9"/>
    <p:sldId id="263" r:id="rId10"/>
    <p:sldId id="324" r:id="rId11"/>
    <p:sldId id="262" r:id="rId12"/>
    <p:sldId id="268" r:id="rId13"/>
    <p:sldId id="270" r:id="rId14"/>
    <p:sldId id="271" r:id="rId15"/>
    <p:sldId id="295" r:id="rId16"/>
    <p:sldId id="272" r:id="rId17"/>
    <p:sldId id="296" r:id="rId18"/>
    <p:sldId id="297" r:id="rId19"/>
    <p:sldId id="299" r:id="rId20"/>
    <p:sldId id="300" r:id="rId21"/>
    <p:sldId id="266" r:id="rId22"/>
    <p:sldId id="267" r:id="rId23"/>
    <p:sldId id="298" r:id="rId24"/>
    <p:sldId id="264" r:id="rId25"/>
    <p:sldId id="274" r:id="rId26"/>
    <p:sldId id="273" r:id="rId27"/>
    <p:sldId id="305" r:id="rId28"/>
    <p:sldId id="302" r:id="rId29"/>
    <p:sldId id="275" r:id="rId30"/>
    <p:sldId id="306" r:id="rId31"/>
    <p:sldId id="277" r:id="rId32"/>
    <p:sldId id="278" r:id="rId33"/>
    <p:sldId id="308" r:id="rId34"/>
    <p:sldId id="279" r:id="rId35"/>
    <p:sldId id="311" r:id="rId36"/>
    <p:sldId id="312" r:id="rId37"/>
    <p:sldId id="280" r:id="rId38"/>
    <p:sldId id="313" r:id="rId39"/>
    <p:sldId id="314" r:id="rId40"/>
    <p:sldId id="284" r:id="rId41"/>
    <p:sldId id="292" r:id="rId42"/>
    <p:sldId id="315" r:id="rId43"/>
    <p:sldId id="285" r:id="rId44"/>
    <p:sldId id="290" r:id="rId45"/>
    <p:sldId id="286" r:id="rId46"/>
    <p:sldId id="289" r:id="rId47"/>
    <p:sldId id="294" r:id="rId48"/>
    <p:sldId id="283" r:id="rId49"/>
    <p:sldId id="293" r:id="rId50"/>
    <p:sldId id="318" r:id="rId51"/>
    <p:sldId id="322" r:id="rId52"/>
    <p:sldId id="319" r:id="rId53"/>
    <p:sldId id="321" r:id="rId54"/>
    <p:sldId id="317" r:id="rId55"/>
    <p:sldId id="265" r:id="rId56"/>
    <p:sldId id="282" r:id="rId57"/>
    <p:sldId id="287" r:id="rId58"/>
    <p:sldId id="309" r:id="rId59"/>
    <p:sldId id="288" r:id="rId60"/>
    <p:sldId id="323" r:id="rId61"/>
    <p:sldId id="276" r:id="rId62"/>
    <p:sldId id="304" r:id="rId63"/>
    <p:sldId id="30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5A81-BE26-774C-8EDC-2FC8967D7163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8DB8-24F2-B843-8F35-E4F9465780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36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48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14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605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914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329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5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93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23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49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606525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341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9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67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5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753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08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247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97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1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67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7651740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7624308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597639-D049-9DC3-A933-9E08979946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0339" y="1889146"/>
            <a:ext cx="1481601" cy="148160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314D0AE-5B6A-FA47-D691-6CFBE3F40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3195" y="3370747"/>
            <a:ext cx="3310269" cy="49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6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5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71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30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93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vancedconcepts/Omnis-FHIR" TargetMode="Externa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vancedconcepts/Omnis-FHIR" TargetMode="External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hl7.org/fhir" TargetMode="Externa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hl7.org/fhir/uv/ips/" TargetMode="Externa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fire.ly/r4" TargetMode="External"/><Relationship Id="rId2" Type="http://schemas.openxmlformats.org/officeDocument/2006/relationships/hyperlink" Target="https://confluence.hl7.org/display/FHIR/Public+Test+Servers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hapi.fhir.or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hapiproject/hapi" TargetMode="External"/><Relationship Id="rId2" Type="http://schemas.openxmlformats.org/officeDocument/2006/relationships/hyperlink" Target="https://github.com/hapifhir/hapi-fhir-jpaserver-starter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ahdis/matchbox" TargetMode="External"/><Relationship Id="rId4" Type="http://schemas.openxmlformats.org/officeDocument/2006/relationships/hyperlink" Target="http://localhost:808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AF9E5-2F9A-B02B-04CC-2AFABBFD0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93" y="1122363"/>
            <a:ext cx="11145507" cy="1644900"/>
          </a:xfrm>
        </p:spPr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ODC 2024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err="1"/>
              <a:t>Omnis</a:t>
            </a:r>
            <a:r>
              <a:rPr lang="de-DE" dirty="0"/>
              <a:t> on FHIR</a:t>
            </a:r>
            <a:r>
              <a:rPr lang="de-DE" baseline="30000" dirty="0"/>
              <a:t>®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5400" dirty="0">
                <a:solidFill>
                  <a:schemeClr val="bg1">
                    <a:lumMod val="50000"/>
                  </a:schemeClr>
                </a:solidFill>
              </a:rPr>
              <a:t>Datenaustausch im Gesundheitswesen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A442E0-23DF-4C7D-EE05-53F3E42B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52" y="3089776"/>
            <a:ext cx="7772400" cy="18721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E3684C-11B0-7485-B315-2FE55A6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93" y="4822082"/>
            <a:ext cx="98044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4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ED2809-F85A-22C0-3851-F4F0604E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Warum </a:t>
            </a:r>
            <a:r>
              <a:rPr lang="de-CH" dirty="0"/>
              <a:t>FHIR®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63F0E8-3EF4-1494-86AE-A67442AE0F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dirty="0" err="1">
                <a:solidFill>
                  <a:srgbClr val="262626"/>
                </a:solidFill>
              </a:rPr>
              <a:t>Geschäftsmöglichkeiten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de-CH" dirty="0">
                <a:solidFill>
                  <a:srgbClr val="262626"/>
                </a:solidFill>
              </a:rPr>
              <a:t>Datenaustausch </a:t>
            </a:r>
            <a:r>
              <a:rPr lang="de-CH" dirty="0" err="1">
                <a:solidFill>
                  <a:srgbClr val="262626"/>
                </a:solidFill>
              </a:rPr>
              <a:t>mit anderen Systemen </a:t>
            </a:r>
            <a:r>
              <a:rPr lang="de-CH" dirty="0">
                <a:solidFill>
                  <a:srgbClr val="262626"/>
                </a:solidFill>
              </a:rPr>
              <a:t>(B2B) </a:t>
            </a:r>
            <a:r>
              <a:rPr lang="de-CH" dirty="0" err="1">
                <a:solidFill>
                  <a:srgbClr val="262626"/>
                </a:solidFill>
              </a:rPr>
              <a:t>oder </a:t>
            </a:r>
            <a:r>
              <a:rPr lang="de-CH" dirty="0">
                <a:solidFill>
                  <a:srgbClr val="262626"/>
                </a:solidFill>
              </a:rPr>
              <a:t>(B2C) Mobile </a:t>
            </a:r>
            <a:r>
              <a:rPr lang="de-CH" dirty="0" err="1">
                <a:solidFill>
                  <a:srgbClr val="262626"/>
                </a:solidFill>
              </a:rPr>
              <a:t>Health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solidFill>
                  <a:srgbClr val="262626"/>
                </a:solidFill>
              </a:rPr>
              <a:t>Verordnungen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de-CH" i="0" u="none" strike="noStrike" dirty="0">
                <a:solidFill>
                  <a:srgbClr val="262626"/>
                </a:solidFill>
                <a:effectLst/>
              </a:rPr>
              <a:t>USA: CMS </a:t>
            </a:r>
            <a:r>
              <a:rPr lang="de-CH" i="0" u="none" strike="noStrike" dirty="0" err="1">
                <a:solidFill>
                  <a:srgbClr val="262626"/>
                </a:solidFill>
                <a:effectLst/>
              </a:rPr>
              <a:t>Interoperability</a:t>
            </a:r>
            <a:r>
              <a:rPr lang="de-CH" i="0" u="none" strike="noStrike" dirty="0">
                <a:solidFill>
                  <a:srgbClr val="262626"/>
                </a:solidFill>
                <a:effectLst/>
              </a:rPr>
              <a:t> and Patient Access Final Rule (CMS-9115-F)</a:t>
            </a:r>
          </a:p>
          <a:p>
            <a:pPr lvl="1">
              <a:lnSpc>
                <a:spcPct val="150000"/>
              </a:lnSpc>
            </a:pPr>
            <a:r>
              <a:rPr lang="de-CH" i="0" u="none" strike="noStrike" dirty="0">
                <a:solidFill>
                  <a:srgbClr val="000E52"/>
                </a:solidFill>
                <a:effectLst/>
              </a:rPr>
              <a:t>DE: </a:t>
            </a:r>
            <a:r>
              <a:rPr lang="de-CH" i="0" u="none" strike="noStrike" dirty="0" err="1">
                <a:solidFill>
                  <a:srgbClr val="000E52"/>
                </a:solidFill>
                <a:effectLst/>
              </a:rPr>
              <a:t>ISiK </a:t>
            </a:r>
            <a:r>
              <a:rPr lang="de-CH" i="0" u="none" strike="noStrike" dirty="0">
                <a:solidFill>
                  <a:srgbClr val="000E52"/>
                </a:solidFill>
                <a:effectLst/>
              </a:rPr>
              <a:t>- Informationstechnische Systeme in Krankenhäusern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245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F5310-A03F-6752-9A60-70A44DFA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FHIR-Versionen</a:t>
            </a:r>
          </a:p>
        </p:txBody>
      </p:sp>
      <p:pic>
        <p:nvPicPr>
          <p:cNvPr id="3073" name="Picture 1" descr="icon">
            <a:extLst>
              <a:ext uri="{FF2B5EF4-FFF2-40B4-BE49-F238E27FC236}">
                <a16:creationId xmlns:a16="http://schemas.microsoft.com/office/drawing/2014/main" id="{4DB0840A-6296-680C-4C2C-72CA8CB8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con">
            <a:extLst>
              <a:ext uri="{FF2B5EF4-FFF2-40B4-BE49-F238E27FC236}">
                <a16:creationId xmlns:a16="http://schemas.microsoft.com/office/drawing/2014/main" id="{9F4269B0-4170-7B3B-24F2-619563D3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icon">
            <a:extLst>
              <a:ext uri="{FF2B5EF4-FFF2-40B4-BE49-F238E27FC236}">
                <a16:creationId xmlns:a16="http://schemas.microsoft.com/office/drawing/2014/main" id="{C0A77E2E-B070-FD9E-DFB1-FE8605D5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con">
            <a:extLst>
              <a:ext uri="{FF2B5EF4-FFF2-40B4-BE49-F238E27FC236}">
                <a16:creationId xmlns:a16="http://schemas.microsoft.com/office/drawing/2014/main" id="{680E3E4C-8059-5848-61FE-60A0B555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con">
            <a:extLst>
              <a:ext uri="{FF2B5EF4-FFF2-40B4-BE49-F238E27FC236}">
                <a16:creationId xmlns:a16="http://schemas.microsoft.com/office/drawing/2014/main" id="{4306F2E1-D75D-57A6-E29F-D4F1221D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CFCA3038-4D01-2CFA-90E9-B82D5AE0B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6752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2B9C28E5-8D2B-EEF7-1B52-B1BBBB249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934108"/>
              </p:ext>
            </p:extLst>
          </p:nvPr>
        </p:nvGraphicFramePr>
        <p:xfrm>
          <a:off x="1250520" y="1895512"/>
          <a:ext cx="10047133" cy="3634740"/>
        </p:xfrm>
        <a:graphic>
          <a:graphicData uri="http://schemas.openxmlformats.org/drawingml/2006/table">
            <a:tbl>
              <a:tblPr/>
              <a:tblGrid>
                <a:gridCol w="3255372">
                  <a:extLst>
                    <a:ext uri="{9D8B030D-6E8A-4147-A177-3AD203B41FA5}">
                      <a16:colId xmlns:a16="http://schemas.microsoft.com/office/drawing/2014/main" val="2829762129"/>
                    </a:ext>
                  </a:extLst>
                </a:gridCol>
                <a:gridCol w="6791761">
                  <a:extLst>
                    <a:ext uri="{9D8B030D-6E8A-4147-A177-3AD203B41FA5}">
                      <a16:colId xmlns:a16="http://schemas.microsoft.com/office/drawing/2014/main" val="2691361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26. März 2023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Release 5 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(Mehr normativer Inhalt +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796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Mai 28, 2022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Freigabe 4B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: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Stufenweise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Freigabe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von Änderungen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in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bestimmten Bereichen</a:t>
                      </a:r>
                      <a:endParaRPr lang="de-CH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72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27. Dezember 2018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Release 4 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(1</a:t>
                      </a:r>
                      <a:r>
                        <a:rPr lang="de-CH" b="0" baseline="30000" dirty="0">
                          <a:effectLst/>
                          <a:latin typeface="verdana" panose="020B0604030504040204" pitchFamily="34" charset="0"/>
                        </a:rPr>
                        <a:t>st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 Normativer Inhalt + Trial Use Entwicklungen)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80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21. Februar 2017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Release 3 (</a:t>
                      </a: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STU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- Standard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for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916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24. Oktober 2015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DSTU2 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(Zweiter Entwurf eines Standards für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505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30. September 2014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DSTU1 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(Erster Entwurf eines Standards für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510585"/>
                  </a:ext>
                </a:extLst>
              </a:tr>
            </a:tbl>
          </a:graphicData>
        </a:graphic>
      </p:graphicFrame>
      <p:pic>
        <p:nvPicPr>
          <p:cNvPr id="3080" name="Picture 8" descr="icon">
            <a:extLst>
              <a:ext uri="{FF2B5EF4-FFF2-40B4-BE49-F238E27FC236}">
                <a16:creationId xmlns:a16="http://schemas.microsoft.com/office/drawing/2014/main" id="{413ED640-3464-FA9E-D4A4-F078CB46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icon">
            <a:extLst>
              <a:ext uri="{FF2B5EF4-FFF2-40B4-BE49-F238E27FC236}">
                <a16:creationId xmlns:a16="http://schemas.microsoft.com/office/drawing/2014/main" id="{164A2007-0844-3748-976E-C01B14571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con">
            <a:extLst>
              <a:ext uri="{FF2B5EF4-FFF2-40B4-BE49-F238E27FC236}">
                <a16:creationId xmlns:a16="http://schemas.microsoft.com/office/drawing/2014/main" id="{47AC6DA5-16AE-1A1F-505A-777A8585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icon">
            <a:extLst>
              <a:ext uri="{FF2B5EF4-FFF2-40B4-BE49-F238E27FC236}">
                <a16:creationId xmlns:a16="http://schemas.microsoft.com/office/drawing/2014/main" id="{8179CA6A-A191-3F81-CF2C-E64FFE51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con">
            <a:extLst>
              <a:ext uri="{FF2B5EF4-FFF2-40B4-BE49-F238E27FC236}">
                <a16:creationId xmlns:a16="http://schemas.microsoft.com/office/drawing/2014/main" id="{89F5E701-4BB8-8D1A-8958-930CA8BD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icon">
            <a:extLst>
              <a:ext uri="{FF2B5EF4-FFF2-40B4-BE49-F238E27FC236}">
                <a16:creationId xmlns:a16="http://schemas.microsoft.com/office/drawing/2014/main" id="{B92B3519-5A00-4089-9349-D456E180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14F0A34D-D818-6141-4762-9DFC8E414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62" y="14137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9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3FF3C-4F3A-BDC9-2A76-67254452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Lego-Steine der Ressourcen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DBA42F-F6FF-BB89-A867-3A67B5F7E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Einfach/Primitiv</a:t>
            </a:r>
          </a:p>
          <a:p>
            <a:pPr lvl="1"/>
            <a:r>
              <a:rPr lang="de-DE" dirty="0"/>
              <a:t>Einzelner Wert</a:t>
            </a:r>
          </a:p>
          <a:p>
            <a:pPr lvl="1"/>
            <a:r>
              <a:rPr lang="de-DE" dirty="0"/>
              <a:t>Kleinbuchstaben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Datentypen</a:t>
            </a:r>
            <a:endParaRPr lang="de-DE" dirty="0"/>
          </a:p>
          <a:p>
            <a:pPr lvl="1"/>
            <a:r>
              <a:rPr lang="de-DE" dirty="0"/>
              <a:t>Zusammengesetzt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F1E414-A2F7-9878-1193-8CBAD66C2A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18" y="1825625"/>
            <a:ext cx="7772400" cy="43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F8C022B-E1EC-9D33-4FFF-5174B9BE0DD3}"/>
              </a:ext>
            </a:extLst>
          </p:cNvPr>
          <p:cNvSpPr txBox="1"/>
          <p:nvPr/>
        </p:nvSpPr>
        <p:spPr>
          <a:xfrm>
            <a:off x="4645891" y="314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4105EA-2FC1-EE3F-528E-F815A019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3600" dirty="0" err="1"/>
              <a:t>Ressourcen http://hl7.org/fhir/resourcelist.html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3A70133-4D76-BDC0-FCE4-AAA2A1DB2CF1}"/>
              </a:ext>
            </a:extLst>
          </p:cNvPr>
          <p:cNvGrpSpPr/>
          <p:nvPr/>
        </p:nvGrpSpPr>
        <p:grpSpPr>
          <a:xfrm>
            <a:off x="2209800" y="1107720"/>
            <a:ext cx="7772400" cy="5369280"/>
            <a:chOff x="2209800" y="1107720"/>
            <a:chExt cx="7772400" cy="536928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527EE78-50E4-3D48-629E-C33DB1A7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9800" y="1107720"/>
              <a:ext cx="7772400" cy="536928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B0F567A-BADC-7C21-0423-8BA56A04BE4F}"/>
                </a:ext>
              </a:extLst>
            </p:cNvPr>
            <p:cNvSpPr/>
            <p:nvPr/>
          </p:nvSpPr>
          <p:spPr>
            <a:xfrm>
              <a:off x="2419927" y="3149600"/>
              <a:ext cx="655782" cy="14778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561BC2C-E3E7-8255-F1B2-E059EB558548}"/>
                </a:ext>
              </a:extLst>
            </p:cNvPr>
            <p:cNvSpPr/>
            <p:nvPr/>
          </p:nvSpPr>
          <p:spPr>
            <a:xfrm>
              <a:off x="8128000" y="1468581"/>
              <a:ext cx="655782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4A95FC-7B32-7270-F7D3-0FEE2DD8540C}"/>
                </a:ext>
              </a:extLst>
            </p:cNvPr>
            <p:cNvSpPr/>
            <p:nvPr/>
          </p:nvSpPr>
          <p:spPr>
            <a:xfrm>
              <a:off x="3902364" y="1301244"/>
              <a:ext cx="928258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5F89F4B-B615-9AEA-FF8F-EAFD8EE17478}"/>
                </a:ext>
              </a:extLst>
            </p:cNvPr>
            <p:cNvSpPr/>
            <p:nvPr/>
          </p:nvSpPr>
          <p:spPr>
            <a:xfrm>
              <a:off x="2419927" y="1316108"/>
              <a:ext cx="1219200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793BA16-8A85-9BA3-7914-37FD7A46B2CB}"/>
                </a:ext>
              </a:extLst>
            </p:cNvPr>
            <p:cNvSpPr/>
            <p:nvPr/>
          </p:nvSpPr>
          <p:spPr>
            <a:xfrm>
              <a:off x="8128000" y="2076805"/>
              <a:ext cx="1228436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F9DF2B8-9CDF-D766-BB9E-E6D623C62544}"/>
                </a:ext>
              </a:extLst>
            </p:cNvPr>
            <p:cNvSpPr/>
            <p:nvPr/>
          </p:nvSpPr>
          <p:spPr>
            <a:xfrm>
              <a:off x="2373745" y="2076805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0D953F0-1CB9-1E73-75FC-B40927D5E4E0}"/>
                </a:ext>
              </a:extLst>
            </p:cNvPr>
            <p:cNvSpPr/>
            <p:nvPr/>
          </p:nvSpPr>
          <p:spPr>
            <a:xfrm>
              <a:off x="3902364" y="4510587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6097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B1D69D6-2FB3-02CA-DBBF-13A9E5A8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Ressourcenbeschreibungen</a:t>
            </a:r>
            <a:br>
              <a:rPr lang="de-DE" dirty="0"/>
            </a:br>
            <a:r>
              <a:rPr lang="de-DE" sz="3600" dirty="0" err="1"/>
              <a:t>z.B. https://hl7.org/fhir/patient.html</a:t>
            </a:r>
            <a:endParaRPr lang="de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2051E8-164F-66E8-CFFE-A508943950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2007197"/>
            <a:ext cx="11247493" cy="38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6D4203-AA25-F1A2-C13F-82625CE888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963" y="714169"/>
            <a:ext cx="7772400" cy="51591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F173B3D-EE6C-4FC8-C7DF-DECBBD8C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Vererbung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4E46C3-02B2-42B3-9911-E3240DE362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78" y="1563254"/>
            <a:ext cx="5495925" cy="4305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DE06A8-0A75-EC42-7E27-B20B7CB5E5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473" y="1563254"/>
            <a:ext cx="45339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1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2A75973-20E0-3880-4390-72C4CC6E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2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EFB5E5-70E7-4E62-A3CD-EC66F548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Kardinalität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03D2C4E-BBA8-8955-A27D-35274E43EA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0 .. * → Collections</a:t>
            </a:r>
          </a:p>
          <a:p>
            <a:r>
              <a:rPr lang="de-DE" dirty="0"/>
              <a:t>1 ... 1 → zwingend</a:t>
            </a:r>
          </a:p>
          <a:p>
            <a:r>
              <a:rPr lang="de-DE" dirty="0"/>
              <a:t>0 .. 1 → optional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Aber </a:t>
            </a:r>
            <a:r>
              <a:rPr lang="de-DE" b="1" dirty="0"/>
              <a:t>zusätzliche </a:t>
            </a:r>
            <a:r>
              <a:rPr lang="de-DE" b="1" dirty="0" err="1"/>
              <a:t>Einschränkungen </a:t>
            </a:r>
            <a:r>
              <a:rPr lang="de-DE" dirty="0"/>
              <a:t>in </a:t>
            </a:r>
            <a:r>
              <a:rPr lang="de-DE" dirty="0" err="1"/>
              <a:t>der Beschreibung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9548F2-FDE7-A537-136A-2CB2BA46B5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727" y="3070126"/>
            <a:ext cx="13981574" cy="22408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40C3F0-ECA0-7DC3-99CF-17E7A36085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73" y="5849047"/>
            <a:ext cx="1238885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8F965-AE2E-1FA3-A361-592F1896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34B77-A11A-F2BC-00FA-478157EFD2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2208727"/>
            <a:ext cx="10378440" cy="3904488"/>
          </a:xfrm>
        </p:spPr>
        <p:txBody>
          <a:bodyPr/>
          <a:lstStyle/>
          <a:p>
            <a:r>
              <a:rPr lang="de-DE" dirty="0"/>
              <a:t>Einfache </a:t>
            </a:r>
            <a:r>
              <a:rPr lang="de-DE" dirty="0" err="1"/>
              <a:t>Typen </a:t>
            </a:r>
            <a:r>
              <a:rPr lang="de-DE" dirty="0"/>
              <a:t>(</a:t>
            </a:r>
            <a:r>
              <a:rPr lang="de-DE" dirty="0" err="1"/>
              <a:t>Kleinbuchstaben</a:t>
            </a:r>
            <a:r>
              <a:rPr lang="de-DE" dirty="0"/>
              <a:t>, </a:t>
            </a:r>
            <a:r>
              <a:rPr lang="de-DE" dirty="0" err="1"/>
              <a:t>Feldsymbol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r>
              <a:rPr lang="de-DE" dirty="0"/>
              <a:t>?! = </a:t>
            </a:r>
            <a:r>
              <a:rPr lang="de-DE" dirty="0" err="1"/>
              <a:t>Modifikatorattribute </a:t>
            </a:r>
            <a:r>
              <a:rPr lang="de-DE" dirty="0"/>
              <a:t>(</a:t>
            </a:r>
            <a:r>
              <a:rPr lang="de-DE" dirty="0" err="1"/>
              <a:t>wichtig für die Bedeutung</a:t>
            </a:r>
            <a:r>
              <a:rPr lang="de-DE" dirty="0"/>
              <a:t>, </a:t>
            </a:r>
            <a:r>
              <a:rPr lang="de-DE" dirty="0" err="1"/>
              <a:t>kann nicht ignoriert werden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Σ = </a:t>
            </a:r>
            <a:r>
              <a:rPr lang="de-DE" dirty="0" err="1"/>
              <a:t>Teil der Zusammenfassung</a:t>
            </a:r>
            <a:endParaRPr lang="de-DE" dirty="0"/>
          </a:p>
          <a:p>
            <a:r>
              <a:rPr lang="de-DE" dirty="0" err="1"/>
              <a:t>Datentypen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3FA657-CF35-C878-AE0A-679BB4BCC7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18" y="2659426"/>
            <a:ext cx="10372471" cy="3403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985CC2-B005-5E8E-2A3D-63141FFF5F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18" y="4545974"/>
            <a:ext cx="9853422" cy="5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Partielle Datumsangaben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Die einfachen </a:t>
            </a:r>
            <a:r>
              <a:rPr lang="de-DE" dirty="0" err="1"/>
              <a:t>Typen </a:t>
            </a:r>
            <a:r>
              <a:rPr lang="de-DE" b="1" dirty="0"/>
              <a:t>date </a:t>
            </a:r>
            <a:r>
              <a:rPr lang="de-DE" dirty="0"/>
              <a:t>und </a:t>
            </a:r>
            <a:r>
              <a:rPr lang="de-DE" b="1" dirty="0" err="1"/>
              <a:t>datetime </a:t>
            </a:r>
            <a:r>
              <a:rPr lang="de-DE" dirty="0" err="1"/>
              <a:t>können einige </a:t>
            </a:r>
            <a:r>
              <a:rPr lang="de-DE" dirty="0"/>
              <a:t>partielle </a:t>
            </a:r>
            <a:r>
              <a:rPr lang="de-DE" dirty="0" err="1"/>
              <a:t>Datumsformate enthalten</a:t>
            </a:r>
            <a:endParaRPr lang="de-DE" dirty="0"/>
          </a:p>
          <a:p>
            <a:pPr lvl="1"/>
            <a:r>
              <a:rPr lang="de-DE" dirty="0" err="1"/>
              <a:t>Nur Jahr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JJJJ</a:t>
            </a:r>
            <a:endParaRPr lang="de-DE" b="1" dirty="0"/>
          </a:p>
          <a:p>
            <a:pPr lvl="1"/>
            <a:r>
              <a:rPr lang="de-DE" dirty="0" err="1"/>
              <a:t>Nur Jahr </a:t>
            </a:r>
            <a:r>
              <a:rPr lang="de-DE" dirty="0"/>
              <a:t>und </a:t>
            </a:r>
            <a:r>
              <a:rPr lang="de-DE" dirty="0" err="1"/>
              <a:t>Monat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JJJJ-MM</a:t>
            </a:r>
            <a:br>
              <a:rPr lang="de-CH" b="1" dirty="0">
                <a:effectLst/>
                <a:latin typeface="inherit"/>
              </a:rPr>
            </a:br>
            <a:endParaRPr lang="de-CH" b="1" dirty="0">
              <a:effectLst/>
              <a:latin typeface="inherit"/>
            </a:endParaRPr>
          </a:p>
          <a:p>
            <a:r>
              <a:rPr lang="de-CH" dirty="0">
                <a:latin typeface="inherit"/>
              </a:rPr>
              <a:t>Andere </a:t>
            </a:r>
            <a:r>
              <a:rPr lang="de-CH" dirty="0" err="1">
                <a:latin typeface="inherit"/>
              </a:rPr>
              <a:t>Varianten </a:t>
            </a:r>
            <a:r>
              <a:rPr lang="de-CH" dirty="0">
                <a:latin typeface="inherit"/>
              </a:rPr>
              <a:t>(</a:t>
            </a:r>
            <a:r>
              <a:rPr lang="de-CH" dirty="0" err="1">
                <a:latin typeface="inherit"/>
              </a:rPr>
              <a:t>z.B. unbekanntes Jahr </a:t>
            </a:r>
            <a:r>
              <a:rPr lang="de-CH" dirty="0">
                <a:latin typeface="inherit"/>
              </a:rPr>
              <a:t>und </a:t>
            </a:r>
            <a:r>
              <a:rPr lang="de-CH" dirty="0" err="1">
                <a:latin typeface="inherit"/>
              </a:rPr>
              <a:t>unbekannter Monat</a:t>
            </a:r>
            <a:r>
              <a:rPr lang="de-CH" dirty="0">
                <a:latin typeface="inherit"/>
              </a:rPr>
              <a:t>, aber </a:t>
            </a:r>
            <a:r>
              <a:rPr lang="de-CH" dirty="0" err="1">
                <a:latin typeface="inherit"/>
              </a:rPr>
              <a:t>bekannter Tag</a:t>
            </a:r>
            <a:r>
              <a:rPr lang="de-CH" dirty="0">
                <a:latin typeface="inherit"/>
              </a:rPr>
              <a:t>) </a:t>
            </a:r>
            <a:r>
              <a:rPr lang="de-CH" dirty="0" err="1">
                <a:latin typeface="inherit"/>
              </a:rPr>
              <a:t>nur </a:t>
            </a:r>
            <a:r>
              <a:rPr lang="de-CH" dirty="0">
                <a:latin typeface="inherit"/>
              </a:rPr>
              <a:t>über </a:t>
            </a:r>
            <a:r>
              <a:rPr lang="de-CH" dirty="0" err="1">
                <a:latin typeface="inherit"/>
              </a:rPr>
              <a:t>Erweiterungen</a:t>
            </a:r>
            <a:br>
              <a:rPr lang="de-CH" dirty="0">
                <a:latin typeface="inherit"/>
              </a:rPr>
            </a:br>
            <a:endParaRPr lang="de-DE" dirty="0">
              <a:latin typeface="inherit"/>
            </a:endParaRPr>
          </a:p>
          <a:p>
            <a:r>
              <a:rPr lang="de-DE" dirty="0">
                <a:latin typeface="inherit"/>
              </a:rPr>
              <a:t>für die Typen </a:t>
            </a:r>
            <a:r>
              <a:rPr lang="de-DE" b="1" dirty="0">
                <a:latin typeface="inherit"/>
              </a:rPr>
              <a:t>"instant" </a:t>
            </a:r>
            <a:r>
              <a:rPr lang="de-DE" dirty="0">
                <a:latin typeface="inherit"/>
              </a:rPr>
              <a:t>und "</a:t>
            </a:r>
            <a:r>
              <a:rPr lang="de-DE" b="1" dirty="0">
                <a:latin typeface="inherit"/>
              </a:rPr>
              <a:t>time" sind </a:t>
            </a:r>
            <a:r>
              <a:rPr lang="de-DE" dirty="0">
                <a:latin typeface="inherit"/>
              </a:rPr>
              <a:t>solche nicht zulässig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2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A9D98-FDED-24CE-2A8D-CB5DF4D6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C32C2-2DAA-97B7-FC31-CD2F7DBD4F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Kurze Einführung in FHIR®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Omnis </a:t>
            </a:r>
            <a:r>
              <a:rPr lang="de-DE" dirty="0"/>
              <a:t>Code</a:t>
            </a:r>
          </a:p>
          <a:p>
            <a:pPr>
              <a:lnSpc>
                <a:spcPct val="150000"/>
              </a:lnSpc>
            </a:pPr>
            <a:r>
              <a:rPr lang="de-DE" dirty="0"/>
              <a:t>Demo</a:t>
            </a:r>
          </a:p>
          <a:p>
            <a:pPr>
              <a:lnSpc>
                <a:spcPct val="150000"/>
              </a:lnSpc>
            </a:pPr>
            <a:r>
              <a:rPr lang="de-DE" dirty="0"/>
              <a:t>F&amp;A</a:t>
            </a:r>
          </a:p>
        </p:txBody>
      </p:sp>
    </p:spTree>
    <p:extLst>
      <p:ext uri="{BB962C8B-B14F-4D97-AF65-F5344CB8AC3E}">
        <p14:creationId xmlns:p14="http://schemas.microsoft.com/office/powerpoint/2010/main" val="222688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Polymorphe </a:t>
            </a:r>
            <a:r>
              <a:rPr lang="de-DE" dirty="0"/>
              <a:t>Elemente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Element kann </a:t>
            </a:r>
            <a:r>
              <a:rPr lang="de-DE" dirty="0"/>
              <a:t>verschiedene </a:t>
            </a:r>
            <a:r>
              <a:rPr lang="de-DE" dirty="0" err="1"/>
              <a:t>Typen </a:t>
            </a:r>
            <a:r>
              <a:rPr lang="de-DE" dirty="0"/>
              <a:t>enthalten</a:t>
            </a:r>
          </a:p>
          <a:p>
            <a:pPr marL="457200" lvl="1" indent="0">
              <a:buNone/>
            </a:pPr>
            <a:r>
              <a:rPr lang="de-DE" dirty="0" err="1"/>
              <a:t>elementname</a:t>
            </a:r>
            <a:r>
              <a:rPr lang="de-DE" dirty="0"/>
              <a:t>[x] : [x] </a:t>
            </a:r>
            <a:r>
              <a:rPr lang="de-DE" dirty="0" err="1"/>
              <a:t>ersetzt durch konkreten </a:t>
            </a:r>
            <a:r>
              <a:rPr lang="de-DE" dirty="0"/>
              <a:t>Typ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sowohl in XML, </a:t>
            </a:r>
            <a:r>
              <a:rPr lang="de-DE" dirty="0" err="1"/>
              <a:t>as</a:t>
            </a:r>
            <a:r>
              <a:rPr lang="de-DE" dirty="0"/>
              <a:t> auch in JSON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2246A-7C3C-BE62-E199-D9A71A4674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379" y="2794635"/>
            <a:ext cx="9683242" cy="9955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2CF3904-2A7A-4276-A9B1-27B8F629D2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582" y="5169883"/>
            <a:ext cx="5820156" cy="3148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394D58-0DA4-63B4-D7B5-7FF76EAA4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582" y="4617402"/>
            <a:ext cx="5113909" cy="29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65436-CC9B-C7A5-0919-051E32CF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Identität der </a:t>
            </a:r>
            <a:r>
              <a:rPr lang="de-DE" dirty="0" err="1"/>
              <a:t>Ressource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659353B8-9345-2B4F-13F1-6F7DA311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344266"/>
          </a:xfrm>
        </p:spPr>
        <p:txBody>
          <a:bodyPr/>
          <a:lstStyle/>
          <a:p>
            <a:r>
              <a:rPr lang="de-DE" dirty="0" err="1"/>
              <a:t>Innerhalb des </a:t>
            </a:r>
            <a:r>
              <a:rPr lang="de-DE" dirty="0"/>
              <a:t>Ressourcentyps: </a:t>
            </a:r>
            <a:r>
              <a:rPr lang="de-DE" b="1" dirty="0" err="1"/>
              <a:t>id</a:t>
            </a:r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r>
              <a:rPr lang="de-DE" dirty="0" err="1"/>
              <a:t>Vollständige </a:t>
            </a:r>
            <a:r>
              <a:rPr lang="de-DE" dirty="0"/>
              <a:t>URI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 </a:t>
            </a:r>
          </a:p>
          <a:p>
            <a:pPr marL="457200" lvl="1" indent="0">
              <a:buNone/>
            </a:pPr>
            <a:r>
              <a:rPr lang="de-DE" dirty="0"/>
              <a:t>                       Endpunkt Ressourcentyp [logische] </a:t>
            </a:r>
            <a:r>
              <a:rPr lang="de-DE" b="1" dirty="0" err="1"/>
              <a:t>id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Andere </a:t>
            </a:r>
            <a:r>
              <a:rPr lang="de-DE" dirty="0" err="1"/>
              <a:t>Identifiers</a:t>
            </a:r>
            <a:r>
              <a:rPr lang="de-DE" dirty="0"/>
              <a:t> ...</a:t>
            </a:r>
          </a:p>
        </p:txBody>
      </p:sp>
      <p:pic>
        <p:nvPicPr>
          <p:cNvPr id="16" name="Inhaltsplatzhalter 7">
            <a:extLst>
              <a:ext uri="{FF2B5EF4-FFF2-40B4-BE49-F238E27FC236}">
                <a16:creationId xmlns:a16="http://schemas.microsoft.com/office/drawing/2014/main" id="{002B48AF-B9E2-0BEB-D2F6-BF180C75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2343323"/>
            <a:ext cx="8839200" cy="787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F4D02E-A17C-9D80-F208-6817D70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5" y="3822092"/>
            <a:ext cx="7340600" cy="11938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7B08FA-4A4F-3C30-9DE6-8C6A8776E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6005345"/>
            <a:ext cx="7772400" cy="2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5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67FDE-F10A-3456-6C74-9177EB3B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Verlinkung von Ressourcen / Referenzen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5510CE-9479-45F6-C161-D48636EC1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3ED545-730C-8AE1-6B70-A182F8729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706563"/>
            <a:ext cx="11538204" cy="40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78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7225C5-6453-06A9-35CC-F495CBE3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Wörtliche Verweise (über URLs)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3A0AAA-81D3-BE93-08F4-ABB9FED7CD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Relative URL (Dienst-Basis-URL)                                         Internes Fragment </a:t>
            </a:r>
            <a:r>
              <a:rPr lang="de-DE" dirty="0" err="1"/>
              <a:t>Ref</a:t>
            </a:r>
            <a:br>
              <a:rPr lang="de-DE" dirty="0"/>
            </a:br>
            <a:r>
              <a:rPr lang="de-DE" dirty="0"/>
              <a:t>                                                                                                           (enthaltene Ressource)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br>
              <a:rPr lang="de-DE" dirty="0"/>
            </a:br>
            <a:r>
              <a:rPr lang="de-DE" dirty="0"/>
              <a:t>Absolute URL   </a:t>
            </a:r>
          </a:p>
          <a:p>
            <a:pPr marL="457200" lvl="1" indent="0"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6DE7E11-1615-1FEE-B63A-7DDF3A316DA5}"/>
              </a:ext>
            </a:extLst>
          </p:cNvPr>
          <p:cNvGrpSpPr/>
          <p:nvPr/>
        </p:nvGrpSpPr>
        <p:grpSpPr>
          <a:xfrm>
            <a:off x="8301297" y="2632364"/>
            <a:ext cx="2965450" cy="3683000"/>
            <a:chOff x="8301297" y="2632364"/>
            <a:chExt cx="2965450" cy="3683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82BCB91-F3D6-717F-F256-73FEF79B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1297" y="2632364"/>
              <a:ext cx="2965450" cy="368300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E95C1D87-28EF-87C2-FE40-B19E5915AC40}"/>
                </a:ext>
              </a:extLst>
            </p:cNvPr>
            <p:cNvSpPr/>
            <p:nvPr/>
          </p:nvSpPr>
          <p:spPr>
            <a:xfrm>
              <a:off x="8783784" y="3509815"/>
              <a:ext cx="1034473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6070268-DE1A-AB70-6A69-4776CD033789}"/>
                </a:ext>
              </a:extLst>
            </p:cNvPr>
            <p:cNvSpPr/>
            <p:nvPr/>
          </p:nvSpPr>
          <p:spPr>
            <a:xfrm>
              <a:off x="8913093" y="5403269"/>
              <a:ext cx="1459345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3EAC59B5-6446-D546-37DB-E72E6E7FF4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70" y="4412669"/>
            <a:ext cx="7556500" cy="990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71A24A-EE0C-F7BE-1EA7-BEA118436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83" y="2264134"/>
            <a:ext cx="4889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26DB6-98BD-9803-BD9C-B21DF599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Erweiterungen/</a:t>
            </a:r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420AB-D7BF-C0D3-2A0C-8C74B196E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4"/>
            <a:ext cx="11430000" cy="4651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Für die 20%, die nicht in der Ressourcenbeschreibung definiert sind</a:t>
            </a:r>
          </a:p>
          <a:p>
            <a:pPr>
              <a:lnSpc>
                <a:spcPct val="150000"/>
              </a:lnSpc>
            </a:pPr>
            <a:r>
              <a:rPr lang="de-DE" dirty="0"/>
              <a:t>Kleine zusätzliche Daten</a:t>
            </a:r>
          </a:p>
          <a:p>
            <a:pPr marL="457200" lvl="1" indent="0">
              <a:buNone/>
            </a:pPr>
            <a:r>
              <a:rPr lang="de-DE" dirty="0" err="1"/>
              <a:t>Nützlich oder notwendig </a:t>
            </a:r>
            <a:r>
              <a:rPr lang="de-DE" dirty="0"/>
              <a:t>in </a:t>
            </a:r>
            <a:r>
              <a:rPr lang="de-DE" dirty="0" err="1"/>
              <a:t>Ihrem Land </a:t>
            </a:r>
            <a:r>
              <a:rPr lang="de-DE" dirty="0"/>
              <a:t>/ </a:t>
            </a:r>
            <a:r>
              <a:rPr lang="de-DE" dirty="0" err="1"/>
              <a:t>Ihrem Projekt </a:t>
            </a:r>
            <a:r>
              <a:rPr lang="de-DE" dirty="0"/>
              <a:t>/ </a:t>
            </a:r>
            <a:r>
              <a:rPr lang="de-DE" dirty="0" err="1"/>
              <a:t>Anwendungsfall</a:t>
            </a:r>
            <a:endParaRPr lang="de-DE" dirty="0"/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extension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[{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http://hl7.org/fhir/StructureDefinition/patient-birthPlace"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"Paris"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Land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"Frankreich"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http://fhir.ch/ig/ch-core/StructureDefinition/ch-core-patient-ech-11-placeoforigin"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"Köniz"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Staat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"BE"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de-CH" sz="1800" dirty="0">
              <a:solidFill>
                <a:srgbClr val="9933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28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2BBDB-10FA-6502-41A9-CB416EA6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Profile </a:t>
            </a:r>
            <a:r>
              <a:rPr lang="de-DE" dirty="0"/>
              <a:t>und Implementierungsleitfäden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74C486-9B49-A905-C793-539BE36745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52347" cy="4202638"/>
          </a:xfrm>
        </p:spPr>
        <p:txBody>
          <a:bodyPr/>
          <a:lstStyle/>
          <a:p>
            <a:r>
              <a:rPr lang="de-DE" dirty="0"/>
              <a:t>FHIR </a:t>
            </a:r>
            <a:r>
              <a:rPr lang="de-DE" dirty="0" err="1"/>
              <a:t>Ressource/Datentyp </a:t>
            </a:r>
            <a:r>
              <a:rPr lang="de-DE" dirty="0"/>
              <a:t>+ </a:t>
            </a:r>
            <a:r>
              <a:rPr lang="de-DE" b="1" dirty="0" err="1"/>
              <a:t>Erweiterungen </a:t>
            </a:r>
            <a:r>
              <a:rPr lang="de-DE" dirty="0"/>
              <a:t>+ </a:t>
            </a:r>
            <a:r>
              <a:rPr lang="de-DE" b="1" dirty="0" err="1"/>
              <a:t>Beschränkungen</a:t>
            </a:r>
            <a:endParaRPr lang="de-DE" b="1" dirty="0"/>
          </a:p>
          <a:p>
            <a:pPr marL="457200" lvl="1" indent="0">
              <a:buNone/>
            </a:pPr>
            <a:r>
              <a:rPr lang="de-DE" dirty="0"/>
              <a:t>= </a:t>
            </a:r>
            <a:r>
              <a:rPr lang="de-DE" b="1" dirty="0"/>
              <a:t>Profil</a:t>
            </a:r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meta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profile</a:t>
            </a: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b="1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[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"http://fhir.ch/ig/ch-core/StructureDefinition/ch-core-patient"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]</a:t>
            </a:r>
            <a:b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DE" sz="1800" dirty="0"/>
            </a:br>
            <a:endParaRPr lang="de-DE" sz="1800" dirty="0"/>
          </a:p>
          <a:p>
            <a:r>
              <a:rPr lang="de-DE" dirty="0"/>
              <a:t>Leitfaden für die Umsetzung (Implementation Guide IG)</a:t>
            </a:r>
          </a:p>
          <a:p>
            <a:pPr lvl="1"/>
            <a:r>
              <a:rPr lang="de-DE" dirty="0"/>
              <a:t>Beschreiben die Verwendung in einem bestimmten Datenaustausch / wie macht man es richtig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538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1BFBE-AB9A-B4F3-DC4F-0D91C3D5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Suche auf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D20005-10F6-671D-50AA-1026217BB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4"/>
            <a:ext cx="11430000" cy="4651375"/>
          </a:xfrm>
        </p:spPr>
        <p:txBody>
          <a:bodyPr/>
          <a:lstStyle/>
          <a:p>
            <a:r>
              <a:rPr lang="de-DE" dirty="0"/>
              <a:t>REST-Standard</a:t>
            </a:r>
            <a:br>
              <a:rPr lang="de-DE" dirty="0"/>
            </a:br>
            <a:br>
              <a:rPr lang="de-DE" dirty="0"/>
            </a:br>
            <a:r>
              <a:rPr lang="de-DE" dirty="0"/>
              <a:t>GET </a:t>
            </a:r>
            <a:r>
              <a:rPr lang="de-DE" dirty="0" err="1"/>
              <a:t>mit </a:t>
            </a:r>
            <a:r>
              <a:rPr lang="de-DE" dirty="0"/>
              <a:t>Abfrage </a:t>
            </a:r>
            <a:br>
              <a:rPr lang="de-DE" dirty="0"/>
            </a:br>
            <a:r>
              <a:rPr lang="de-DE" dirty="0" err="1"/>
              <a:t>ode</a:t>
            </a:r>
            <a:r>
              <a:rPr lang="de-DE" dirty="0"/>
              <a:t>r </a:t>
            </a:r>
            <a:br>
              <a:rPr lang="de-DE" dirty="0"/>
            </a:br>
            <a:r>
              <a:rPr lang="de-DE" dirty="0"/>
              <a:t>POST </a:t>
            </a:r>
            <a:r>
              <a:rPr lang="de-DE" dirty="0" err="1"/>
              <a:t>mit Params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Datenschutzprobleme mit </a:t>
            </a:r>
            <a:br>
              <a:rPr lang="de-DE" dirty="0"/>
            </a:br>
            <a:r>
              <a:rPr lang="de-DE" dirty="0"/>
              <a:t>GET in Logs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F951B4-BA58-E1C3-90B1-71646C6F99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83127"/>
            <a:ext cx="5895607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DB5E8D-EFB5-150D-4C4A-1516C4A284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99694"/>
            <a:ext cx="577596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7D8028-FD20-6A3A-3364-419E322C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8A61CF-D782-7FAE-0017-F91D4EB3B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Authentifizierung</a:t>
            </a:r>
          </a:p>
          <a:p>
            <a:pPr lvl="1"/>
            <a:r>
              <a:rPr lang="de-DE" dirty="0" err="1"/>
              <a:t>für </a:t>
            </a:r>
            <a:r>
              <a:rPr lang="de-DE" dirty="0"/>
              <a:t>Web oAuth2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Autorisierung/Zugangskontrolle mit Security Labels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Audit-Protokoll</a:t>
            </a:r>
          </a:p>
          <a:p>
            <a:endParaRPr lang="de-DE" dirty="0"/>
          </a:p>
          <a:p>
            <a:r>
              <a:rPr lang="de-DE" dirty="0"/>
              <a:t>Ausführliche Details unter https://www.hl7.org/fhir/security.html </a:t>
            </a:r>
          </a:p>
        </p:txBody>
      </p:sp>
    </p:spTree>
    <p:extLst>
      <p:ext uri="{BB962C8B-B14F-4D97-AF65-F5344CB8AC3E}">
        <p14:creationId xmlns:p14="http://schemas.microsoft.com/office/powerpoint/2010/main" val="1139364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Omnis</a:t>
            </a:r>
            <a:r>
              <a:rPr lang="de-DE" dirty="0"/>
              <a:t> on FHIR®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42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C59F4-4D2D-927F-24B5-FE8C708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Praktische </a:t>
            </a:r>
            <a:r>
              <a:rPr lang="de-DE" dirty="0" err="1"/>
              <a:t>Anwendung Omnis </a:t>
            </a:r>
            <a:r>
              <a:rPr lang="de-DE" dirty="0"/>
              <a:t>on FHIR®</a:t>
            </a:r>
            <a:endParaRPr lang="de-DE" baseline="30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C0C41-454B-F35D-1D09-D63EBD38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2020 zunächst nur persönliches Interesse </a:t>
            </a:r>
          </a:p>
          <a:p>
            <a:pPr marL="457200" lvl="1" indent="0">
              <a:buNone/>
            </a:pPr>
            <a:r>
              <a:rPr lang="de-DE" dirty="0">
                <a:hlinkClick r:id="rId2"/>
              </a:rPr>
              <a:t>https://github.com/advancedconcepts/Omnis-FHIR</a:t>
            </a:r>
            <a:br>
              <a:rPr lang="de-DE" dirty="0"/>
            </a:br>
            <a:endParaRPr lang="de-DE" dirty="0"/>
          </a:p>
          <a:p>
            <a:r>
              <a:rPr lang="de-DE" dirty="0"/>
              <a:t>2021 Schweizer Covid-19-Impfportal </a:t>
            </a:r>
            <a:r>
              <a:rPr lang="de-DE" dirty="0" err="1"/>
              <a:t>bietet </a:t>
            </a:r>
            <a:r>
              <a:rPr lang="de-DE" dirty="0"/>
              <a:t>FHIR API</a:t>
            </a:r>
          </a:p>
          <a:p>
            <a:pPr marL="457200" lvl="1" indent="0">
              <a:buNone/>
            </a:pPr>
            <a:r>
              <a:rPr lang="de-DE" dirty="0"/>
              <a:t>(</a:t>
            </a:r>
            <a:r>
              <a:rPr lang="de-DE" dirty="0" err="1"/>
              <a:t>auch wenn die Adressen nicht korrekt behandelt werden</a:t>
            </a:r>
            <a:r>
              <a:rPr lang="de-DE" dirty="0"/>
              <a:t>!)</a:t>
            </a:r>
            <a:br>
              <a:rPr lang="de-DE" dirty="0"/>
            </a:br>
            <a:endParaRPr lang="de-DE" dirty="0"/>
          </a:p>
          <a:p>
            <a:r>
              <a:rPr lang="de-DE" dirty="0"/>
              <a:t>Ab 2023 Anbindung des eigenen Praxisinformationssystems an </a:t>
            </a:r>
            <a:br>
              <a:rPr lang="de-DE" dirty="0"/>
            </a:br>
            <a:r>
              <a:rPr lang="de-DE" dirty="0"/>
              <a:t>Systeme für die elektronische Patientenakte über FHIR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8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93AB6-65D0-BBD7-771D-A6D4716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sz="4700" dirty="0">
                <a:cs typeface="Verdana Pro" panose="020F0502020204030204" pitchFamily="34" charset="0"/>
              </a:rPr>
              <a:t>Über </a:t>
            </a:r>
            <a:r>
              <a:rPr lang="de-DE" sz="4700" dirty="0"/>
              <a:t>mich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789A2-CE7D-0EFE-D9F7-B7C6D89E9D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Stefan Csomor, Advanced Concept AG (</a:t>
            </a:r>
            <a:r>
              <a:rPr lang="de-DE" dirty="0" err="1"/>
              <a:t>csomor@advanced.ch</a:t>
            </a:r>
            <a:r>
              <a:rPr lang="de-DE" dirty="0"/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/>
              <a:t>seit 1986</a:t>
            </a:r>
            <a:endParaRPr lang="de-DE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Medizin und Informatik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Besondere </a:t>
            </a:r>
            <a:r>
              <a:rPr lang="de-DE" dirty="0" err="1"/>
              <a:t>Interessen</a:t>
            </a:r>
            <a:r>
              <a:rPr lang="de-DE" dirty="0"/>
              <a:t>: </a:t>
            </a:r>
            <a:r>
              <a:rPr lang="de-DE" dirty="0" err="1"/>
              <a:t>Snomed </a:t>
            </a:r>
            <a:r>
              <a:rPr lang="de-DE" dirty="0"/>
              <a:t>&amp; FHIR</a:t>
            </a:r>
          </a:p>
          <a:p>
            <a:pPr>
              <a:spcAft>
                <a:spcPts val="600"/>
              </a:spcAft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97695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67A22-61FD-64D9-453A-116449E6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Unterstützende </a:t>
            </a:r>
            <a:r>
              <a:rPr lang="de-DE" dirty="0"/>
              <a:t>Klassen in </a:t>
            </a:r>
            <a:r>
              <a:rPr lang="de-DE" dirty="0" err="1"/>
              <a:t>fhir.lbs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FF4AF4-DF7A-30F9-B565-A88344F616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4350420"/>
          </a:xfrm>
        </p:spPr>
        <p:txBody>
          <a:bodyPr/>
          <a:lstStyle/>
          <a:p>
            <a:r>
              <a:rPr lang="de-DE" b="1" dirty="0" err="1"/>
              <a:t>oFHIRContext</a:t>
            </a:r>
            <a:br>
              <a:rPr lang="de-DE" dirty="0"/>
            </a:br>
            <a:r>
              <a:rPr lang="de-DE" dirty="0"/>
              <a:t>(hält </a:t>
            </a:r>
            <a:r>
              <a:rPr lang="de-DE" dirty="0" err="1"/>
              <a:t>konkrete </a:t>
            </a:r>
            <a:r>
              <a:rPr lang="de-DE" dirty="0"/>
              <a:t>FHIR-Version, </a:t>
            </a:r>
            <a:r>
              <a:rPr lang="de-DE" dirty="0" err="1"/>
              <a:t>Komfortmethoden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oFHIRClientEndpunk</a:t>
            </a:r>
            <a:r>
              <a:rPr lang="de-DE" dirty="0"/>
              <a:t>t </a:t>
            </a:r>
            <a:br>
              <a:rPr lang="de-DE" dirty="0"/>
            </a:br>
            <a:r>
              <a:rPr lang="de-DE" dirty="0"/>
              <a:t>(REST-Client)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oFHIRBridg</a:t>
            </a:r>
            <a:r>
              <a:rPr lang="de-DE" dirty="0"/>
              <a:t>e </a:t>
            </a:r>
            <a:br>
              <a:rPr lang="de-DE" dirty="0"/>
            </a:br>
            <a:r>
              <a:rPr lang="de-DE" dirty="0"/>
              <a:t>(Übersetzung 'native' ↔ </a:t>
            </a:r>
            <a:r>
              <a:rPr lang="de-DE" dirty="0" err="1"/>
              <a:t>FHIR-Darstellung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oFHIRServerEndpunk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(REST Server) nicht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im Rahmen dieser Präsentation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9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43683-ECB0-D80E-CC3F-85954848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Erstellter </a:t>
            </a:r>
            <a:r>
              <a:rPr lang="de-DE" dirty="0"/>
              <a:t>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685710-2A87-29EC-B16E-6615DB9B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fhir_tools.lbs</a:t>
            </a:r>
            <a:r>
              <a:rPr lang="de-DE" b="1" dirty="0"/>
              <a:t> </a:t>
            </a:r>
            <a:r>
              <a:rPr lang="de-DE" dirty="0"/>
              <a:t>erzeugt eine </a:t>
            </a:r>
            <a:br>
              <a:rPr lang="de-DE" dirty="0"/>
            </a:br>
            <a:r>
              <a:rPr lang="de-DE" dirty="0" err="1"/>
              <a:t>fhir_xx.lbs</a:t>
            </a:r>
            <a:r>
              <a:rPr lang="de-DE" dirty="0"/>
              <a:t> aus JSON FHIR-</a:t>
            </a:r>
            <a:br>
              <a:rPr lang="de-DE" dirty="0"/>
            </a:br>
            <a:r>
              <a:rPr lang="de-DE" dirty="0"/>
              <a:t>Definitionsdateien der Releases</a:t>
            </a:r>
          </a:p>
          <a:p>
            <a:endParaRPr lang="de-DE" dirty="0"/>
          </a:p>
          <a:p>
            <a:r>
              <a:rPr lang="de-DE" dirty="0" err="1"/>
              <a:t>Vorgeneriert für </a:t>
            </a:r>
            <a:r>
              <a:rPr lang="de-DE" dirty="0"/>
              <a:t>STU3, R4, R5</a:t>
            </a:r>
          </a:p>
          <a:p>
            <a:endParaRPr lang="de-DE" dirty="0"/>
          </a:p>
          <a:p>
            <a:r>
              <a:rPr lang="de-DE" dirty="0"/>
              <a:t>Enthält 'native' </a:t>
            </a:r>
            <a:r>
              <a:rPr lang="de-DE" dirty="0" err="1"/>
              <a:t>Dokumentation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r>
              <a:rPr lang="de-DE" dirty="0" err="1"/>
              <a:t>Ein Rebuild ist nur für zukünftige Versionen oder bei Änderungen der Handhabung erforderlich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8DB929-B81D-F9CF-C5E1-BC1E9FB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64" y="733425"/>
            <a:ext cx="2006600" cy="1092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8F577AF-150A-5566-4109-9E9AA839BC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14" y="1793674"/>
            <a:ext cx="3651250" cy="2965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BBF4EC-E71A-B869-0C20-AA31101E6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27" y="4516747"/>
            <a:ext cx="11087227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7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 </a:t>
            </a:r>
            <a:r>
              <a:rPr lang="de-DE" dirty="0"/>
              <a:t>FHIR Typ System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Einfache/Primitive </a:t>
            </a:r>
            <a:r>
              <a:rPr lang="de-DE" dirty="0" err="1"/>
              <a:t>Typen</a:t>
            </a:r>
            <a:endParaRPr lang="de-DE" dirty="0"/>
          </a:p>
          <a:p>
            <a:pPr lvl="1"/>
            <a:r>
              <a:rPr lang="de-DE" dirty="0" err="1"/>
              <a:t>auf </a:t>
            </a:r>
            <a:r>
              <a:rPr lang="de-DE" dirty="0"/>
              <a:t>native </a:t>
            </a:r>
            <a:r>
              <a:rPr lang="de-DE" dirty="0" err="1"/>
              <a:t>Omnis-Typen abgebildet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BEC4806-54E0-7FD5-371A-A4B3144C6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211414"/>
              </p:ext>
            </p:extLst>
          </p:nvPr>
        </p:nvGraphicFramePr>
        <p:xfrm>
          <a:off x="2032000" y="2652996"/>
          <a:ext cx="81280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436674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77640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FHIR-Typ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Omnis </a:t>
                      </a:r>
                      <a:r>
                        <a:rPr lang="de-DE" dirty="0"/>
                        <a:t>Typ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51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instant,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kDatum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kTime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13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date, </a:t>
                      </a:r>
                      <a:r>
                        <a:rPr lang="de-DE" dirty="0" err="1"/>
                        <a:t>datetime </a:t>
                      </a:r>
                      <a:r>
                        <a:rPr lang="de-DE" dirty="0"/>
                        <a:t>(</a:t>
                      </a:r>
                      <a:r>
                        <a:rPr lang="de-DE" i="1" dirty="0"/>
                        <a:t>teilweise </a:t>
                      </a:r>
                      <a:r>
                        <a:rPr lang="de-DE" i="1" dirty="0" err="1"/>
                        <a:t>Daten</a:t>
                      </a:r>
                      <a:r>
                        <a:rPr lang="de-DE" i="1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kCharacter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$assign </a:t>
                      </a:r>
                      <a:r>
                        <a:rPr lang="de-DE" dirty="0"/>
                        <a:t>"polymorph"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base64binary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kBinary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54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integer, </a:t>
                      </a:r>
                      <a:r>
                        <a:rPr lang="de-DE" dirty="0" err="1"/>
                        <a:t>unsignedInt</a:t>
                      </a:r>
                      <a:r>
                        <a:rPr lang="de-DE" dirty="0"/>
                        <a:t>, positiveInt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kInteger/k32bitint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03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integer64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kInteger/k64bitint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1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decimal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kNummer/kFloatdp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5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uri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oid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uuid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kanonisch</a:t>
                      </a:r>
                      <a:r>
                        <a:rPr lang="de-DE" dirty="0"/>
                        <a:t>, code, </a:t>
                      </a:r>
                      <a:r>
                        <a:rPr lang="de-DE" dirty="0" err="1"/>
                        <a:t>markdown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xhtml</a:t>
                      </a:r>
                      <a:r>
                        <a:rPr lang="de-DE" dirty="0"/>
                        <a:t>,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kZeichen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538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55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 </a:t>
            </a:r>
            <a:r>
              <a:rPr lang="de-DE" dirty="0"/>
              <a:t>FHIR Typ System (</a:t>
            </a:r>
            <a:r>
              <a:rPr lang="de-DE" dirty="0" err="1"/>
              <a:t>Fortsetzung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oFHIRBaseElement </a:t>
            </a:r>
            <a:r>
              <a:rPr lang="de-DE" dirty="0"/>
              <a:t>in FHIR.LBS</a:t>
            </a:r>
          </a:p>
          <a:p>
            <a:pPr>
              <a:lnSpc>
                <a:spcPct val="150000"/>
              </a:lnSpc>
            </a:pPr>
            <a:r>
              <a:rPr lang="de-DE" dirty="0"/>
              <a:t>Für alle (einschließlich einfacher Typen </a:t>
            </a:r>
            <a:r>
              <a:rPr lang="de-DE" dirty="0" err="1"/>
              <a:t>as</a:t>
            </a:r>
            <a:r>
              <a:rPr lang="de-DE" dirty="0"/>
              <a:t> Objekte):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FHIR Name </a:t>
            </a:r>
            <a:r>
              <a:rPr lang="de-DE" dirty="0" err="1"/>
              <a:t>beibehalten </a:t>
            </a:r>
            <a:r>
              <a:rPr lang="de-DE" dirty="0"/>
              <a:t>(</a:t>
            </a:r>
            <a:r>
              <a:rPr lang="de-DE" dirty="0" err="1"/>
              <a:t>einschließlich Gehäuse</a:t>
            </a:r>
            <a:r>
              <a:rPr lang="de-DE" dirty="0"/>
              <a:t>), </a:t>
            </a:r>
            <a:r>
              <a:rPr lang="de-DE" dirty="0" err="1"/>
              <a:t>mit vorangestelltem </a:t>
            </a:r>
            <a:r>
              <a:rPr lang="de-DE" dirty="0"/>
              <a:t>'</a:t>
            </a:r>
            <a:r>
              <a:rPr lang="de-DE" dirty="0" err="1"/>
              <a:t>o'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/>
              <a:t>Patient -&gt; </a:t>
            </a:r>
            <a:r>
              <a:rPr lang="de-DE" dirty="0" err="1"/>
              <a:t>oPatient</a:t>
            </a:r>
            <a:r>
              <a:rPr lang="de-DE" dirty="0"/>
              <a:t>, </a:t>
            </a:r>
            <a:r>
              <a:rPr lang="de-DE" dirty="0" err="1"/>
              <a:t>boolean</a:t>
            </a:r>
            <a:r>
              <a:rPr lang="de-DE" dirty="0"/>
              <a:t> -&gt; </a:t>
            </a:r>
            <a:r>
              <a:rPr lang="de-DE" dirty="0" err="1"/>
              <a:t>oboolean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 err="1"/>
              <a:t>Durchgehend verwendete </a:t>
            </a:r>
            <a:r>
              <a:rPr lang="de-DE" dirty="0"/>
              <a:t>Objektreferenzen</a:t>
            </a:r>
          </a:p>
          <a:p>
            <a:pPr lvl="2">
              <a:lnSpc>
                <a:spcPct val="150000"/>
              </a:lnSpc>
            </a:pPr>
            <a:r>
              <a:rPr lang="de-DE" dirty="0"/>
              <a:t>Hinterlegung des Typs für </a:t>
            </a:r>
            <a:r>
              <a:rPr lang="de-DE" dirty="0" err="1"/>
              <a:t>Autocomplete</a:t>
            </a:r>
            <a:r>
              <a:rPr lang="de-DE" dirty="0"/>
              <a:t> der  </a:t>
            </a:r>
            <a:r>
              <a:rPr lang="de-DE" dirty="0" err="1"/>
              <a:t>Omnis</a:t>
            </a:r>
            <a:r>
              <a:rPr lang="de-DE" dirty="0"/>
              <a:t> IDE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Für CodeSystems werden Codeklassen mit dem Präfix </a:t>
            </a:r>
            <a:r>
              <a:rPr lang="de-DE" dirty="0"/>
              <a:t>"</a:t>
            </a:r>
            <a:r>
              <a:rPr lang="de-DE" dirty="0" err="1"/>
              <a:t>cs</a:t>
            </a:r>
            <a:r>
              <a:rPr lang="de-DE" dirty="0"/>
              <a:t>" </a:t>
            </a:r>
            <a:r>
              <a:rPr lang="de-DE" dirty="0" err="1"/>
              <a:t>verwendet.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/>
              <a:t>Do Code </a:t>
            </a:r>
            <a:r>
              <a:rPr lang="de-DE" dirty="0" err="1"/>
              <a:t>Methode </a:t>
            </a:r>
            <a:r>
              <a:rPr lang="de-DE" dirty="0"/>
              <a:t>...</a:t>
            </a:r>
            <a:r>
              <a:rPr lang="de-CH" sz="1800" b="0" i="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csGenderIdentity/$male </a:t>
            </a:r>
            <a:r>
              <a:rPr lang="de-CH" sz="18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...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lvl="2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0959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C21BA-A285-3946-26F5-CF1E5392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oFHIRContext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F3A5DF-85CF-3880-969E-9E944194C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Herausforderung: Umgang mit verschiedenen FHIR-Versionen (</a:t>
            </a:r>
            <a:r>
              <a:rPr lang="de-DE" dirty="0" err="1"/>
              <a:t>fhir_xxx.lbs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/>
              <a:t>Die Version </a:t>
            </a:r>
            <a:r>
              <a:rPr lang="de-DE" dirty="0" err="1"/>
              <a:t>hängt </a:t>
            </a:r>
            <a:r>
              <a:rPr lang="de-DE" dirty="0"/>
              <a:t>von dem/den </a:t>
            </a:r>
            <a:r>
              <a:rPr lang="de-DE" dirty="0" err="1"/>
              <a:t>Zielsystem</a:t>
            </a:r>
            <a:r>
              <a:rPr lang="de-DE" dirty="0"/>
              <a:t>(en) ab.</a:t>
            </a:r>
          </a:p>
          <a:p>
            <a:pPr lvl="1"/>
            <a:r>
              <a:rPr lang="de-DE" dirty="0"/>
              <a:t>Mehrere </a:t>
            </a:r>
            <a:r>
              <a:rPr lang="de-DE" dirty="0" err="1"/>
              <a:t>Versionen </a:t>
            </a:r>
            <a:r>
              <a:rPr lang="de-DE" dirty="0"/>
              <a:t>bei der </a:t>
            </a:r>
            <a:r>
              <a:rPr lang="de-DE" dirty="0" err="1"/>
              <a:t>Arbeit </a:t>
            </a:r>
            <a:r>
              <a:rPr lang="de-DE" dirty="0"/>
              <a:t>zur </a:t>
            </a:r>
            <a:r>
              <a:rPr lang="de-DE" dirty="0" err="1"/>
              <a:t>Laufzeit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Indirektion durch Instanzen vonFHIRContext</a:t>
            </a:r>
            <a:endParaRPr lang="de-DE" dirty="0"/>
          </a:p>
          <a:p>
            <a:pPr lvl="1"/>
            <a:r>
              <a:rPr lang="de-DE" dirty="0"/>
              <a:t>Version String oder Versionsnummer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Konstruktorargument</a:t>
            </a:r>
            <a:r>
              <a:rPr lang="de-DE" dirty="0"/>
              <a:t> verwenden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Komfortable Methoden </a:t>
            </a:r>
            <a:r>
              <a:rPr lang="de-DE" dirty="0" err="1"/>
              <a:t>zur Ressourcenerstellung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14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Code/Demo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21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B6917-228F-BA55-B0E4-534C01CC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Öffnen Sie </a:t>
            </a:r>
            <a:r>
              <a:rPr lang="de-DE" dirty="0" err="1"/>
              <a:t>fhir_sample_client.lbs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00A58E-4BA7-208E-1500-F3CCB72A92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Öffnen Sie oSampleClientEndpoint.$createPatientOnServer1</a:t>
            </a:r>
          </a:p>
          <a:p>
            <a:pPr>
              <a:lnSpc>
                <a:spcPct val="150000"/>
              </a:lnSpc>
            </a:pPr>
            <a:r>
              <a:rPr lang="de-DE" dirty="0"/>
              <a:t>Docker starten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de-DE" dirty="0" err="1"/>
              <a:t>docker run </a:t>
            </a:r>
            <a:r>
              <a:rPr lang="de-DE" dirty="0"/>
              <a:t>-p 8080:8080 hapiproject/hapi</a:t>
            </a:r>
            <a:r>
              <a:rPr lang="de-DE" dirty="0" err="1"/>
              <a:t>:latest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183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FHIR-Kontext einrichten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In $createPatientOnServer1</a:t>
            </a:r>
            <a:endParaRPr lang="de-DE" b="1" dirty="0"/>
          </a:p>
          <a:p>
            <a:pPr lvl="1"/>
            <a:r>
              <a:rPr lang="de-DE" dirty="0" err="1"/>
              <a:t>FHIR-Kontext einrichten </a:t>
            </a:r>
            <a:r>
              <a:rPr lang="de-DE" dirty="0"/>
              <a:t>(</a:t>
            </a:r>
            <a:r>
              <a:rPr lang="de-DE" dirty="0" err="1"/>
              <a:t>Methoden der Basisklasse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z</a:t>
            </a:r>
            <a:r>
              <a:rPr lang="de-DE" dirty="0"/>
              <a:t>.</a:t>
            </a:r>
            <a:r>
              <a:rPr lang="de-DE" dirty="0" err="1"/>
              <a:t>B. auf </a:t>
            </a:r>
            <a:r>
              <a:rPr lang="de-DE" dirty="0"/>
              <a:t>"r4"</a:t>
            </a:r>
          </a:p>
          <a:p>
            <a:pPr marL="914400" lvl="2" indent="0">
              <a:buNone/>
            </a:pP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'r4'</a:t>
            </a:r>
            <a:b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</a:br>
            <a:endParaRPr lang="de-DE" dirty="0"/>
          </a:p>
          <a:p>
            <a:pPr lvl="1"/>
            <a:r>
              <a:rPr lang="de-DE" dirty="0" err="1"/>
              <a:t>Kontext überprüfen</a:t>
            </a:r>
            <a:endParaRPr lang="de-DE" dirty="0"/>
          </a:p>
          <a:p>
            <a:pPr marL="890588" lvl="3" indent="0">
              <a:buNone/>
            </a:pP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20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20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20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20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200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isvalid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br>
              <a:rPr lang="de-CH" sz="2000" dirty="0">
                <a:effectLst/>
                <a:latin typeface="Verdana" panose="020B0604030504040204" pitchFamily="34" charset="0"/>
              </a:rPr>
            </a:b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r>
              <a:rPr lang="de-CH" sz="20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2000" dirty="0"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04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Ressource erstellen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Einrichtung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lokale Variable </a:t>
            </a:r>
            <a:r>
              <a:rPr lang="de-DE" b="1" dirty="0" err="1"/>
              <a:t>nativePatient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Row</a:t>
            </a:r>
            <a:r>
              <a:rPr lang="de-DE" dirty="0"/>
              <a:t>, </a:t>
            </a:r>
            <a:r>
              <a:rPr lang="de-DE" dirty="0" err="1"/>
              <a:t>sSamplePatient</a:t>
            </a:r>
            <a:r>
              <a:rPr lang="de-DE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lokale Variable </a:t>
            </a:r>
            <a:r>
              <a:rPr lang="de-DE" b="1" dirty="0" err="1"/>
              <a:t>patient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Object</a:t>
            </a:r>
            <a:r>
              <a:rPr lang="de-DE" dirty="0"/>
              <a:t> Reference, fhir_r4.oPatient)</a:t>
            </a:r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r>
              <a:rPr lang="de-DE" dirty="0"/>
              <a:t>Setup der Daten von </a:t>
            </a:r>
            <a:r>
              <a:rPr lang="de-DE" dirty="0" err="1"/>
              <a:t>nativePatienten</a:t>
            </a:r>
            <a:endParaRPr lang="de-DE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Methode 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setupNativePatient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nativerPatient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/>
              <a:t>In $</a:t>
            </a:r>
            <a:r>
              <a:rPr lang="de-DE" dirty="0" err="1"/>
              <a:t>isvalid</a:t>
            </a:r>
            <a:r>
              <a:rPr lang="de-DE" dirty="0"/>
              <a:t>()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Ressource nach FHIR-Typnamen </a:t>
            </a:r>
            <a:r>
              <a:rPr lang="de-DE" dirty="0"/>
              <a:t>erstellen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b="1" dirty="0" err="1">
                <a:solidFill>
                  <a:srgbClr val="6666FF"/>
                </a:solidFill>
                <a:latin typeface="Verdana" panose="020B0604030504040204" pitchFamily="34" charset="0"/>
              </a:rPr>
              <a:t>p</a:t>
            </a:r>
            <a:r>
              <a:rPr lang="de-CH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atient</a:t>
            </a:r>
            <a:r>
              <a:rPr lang="de-CH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()</a:t>
            </a:r>
            <a:r>
              <a:rPr lang="de-C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'Patient'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 lvl="1">
              <a:lnSpc>
                <a:spcPct val="120000"/>
              </a:lnSpc>
            </a:pPr>
            <a:endParaRPr lang="de-DE" dirty="0"/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6CDB7A-E2C1-FCDA-C615-E4BA706D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10" y="3136900"/>
            <a:ext cx="4343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36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Attribute festlegen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In der </a:t>
            </a:r>
            <a:r>
              <a:rPr lang="de-DE" dirty="0" err="1"/>
              <a:t>Datei </a:t>
            </a:r>
            <a:r>
              <a:rPr lang="de-DE" dirty="0"/>
              <a:t>$createPatientOnServer1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$patientToResource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nativePatient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$ref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dirty="0"/>
              <a:t>In </a:t>
            </a:r>
            <a:r>
              <a:rPr lang="de-DE" dirty="0" err="1"/>
              <a:t>der Methode $patientToResource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Kopieren aller Attribute der nativen Repräsentation </a:t>
            </a:r>
            <a:r>
              <a:rPr lang="de-DE" b="1" dirty="0" err="1"/>
              <a:t>pNativePatient</a:t>
            </a:r>
            <a:r>
              <a:rPr lang="de-DE" b="1" dirty="0"/>
              <a:t> </a:t>
            </a:r>
            <a:r>
              <a:rPr lang="de-DE" dirty="0"/>
              <a:t>(Objektreferenz) in die FHIR-Ressource </a:t>
            </a:r>
            <a:r>
              <a:rPr lang="de-DE" b="1" dirty="0" err="1"/>
              <a:t>pFHIRPatient</a:t>
            </a:r>
            <a:r>
              <a:rPr lang="de-DE" b="1" dirty="0"/>
              <a:t> </a:t>
            </a:r>
            <a:r>
              <a:rPr lang="de-DE" dirty="0"/>
              <a:t>(Objektreferenz)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Da wir möglicherweise neue Ressourcen erstellen müssen, haben wir </a:t>
            </a:r>
            <a:r>
              <a:rPr lang="de-DE" dirty="0"/>
              <a:t>auch</a:t>
            </a:r>
            <a:br>
              <a:rPr lang="de-DE" dirty="0"/>
            </a:br>
            <a:r>
              <a:rPr lang="de-DE" b="1" dirty="0" err="1"/>
              <a:t>pContext </a:t>
            </a:r>
            <a:r>
              <a:rPr lang="de-DE" dirty="0"/>
              <a:t>(Objektreferenz)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098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5445D-CD1B-336B-6BC6-444A4498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Werkzeuge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6C08C-EFC3-DE7E-BEA7-3BAB4A7A2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Docker-Desktop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https://www.docker.com/products/docker-desktop/ </a:t>
            </a:r>
            <a:b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/>
              <a:t>Image </a:t>
            </a:r>
          </a:p>
          <a:p>
            <a:pPr marL="457200" lvl="1" indent="0">
              <a:buNone/>
            </a:pP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pull hapiproject/hapi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:latest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>
                <a:ea typeface="Source Sans Pro" panose="020B0503030403020204" pitchFamily="34" charset="0"/>
                <a:cs typeface="Verdana" panose="020B0604030504040204" pitchFamily="34" charset="0"/>
              </a:rPr>
              <a:t>Github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https://github.com/advancedconcepts/Omnis-FHIR </a:t>
            </a: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58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Einfache Attribute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10" y="3139232"/>
            <a:ext cx="11430000" cy="2510444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ist ein Verweis auf die verwendete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fhir_xxx.lbs</a:t>
            </a:r>
            <a:b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chemeClr val="bg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Zuweisung: </a:t>
            </a:r>
            <a:r>
              <a:rPr lang="de-CH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</a:t>
            </a:r>
            <a:b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sampleID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Zuweisung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Geburt</a:t>
            </a:r>
            <a:endParaRPr lang="de-CH" sz="1400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birthDate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sampleBirth</a:t>
            </a: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Passende Codes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wechseln: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Geschlecht</a:t>
            </a: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Switch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sampleSex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'M'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()].csAdministrativeGender/$male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gender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'F'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csAdministrativeGender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/$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gender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Default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wenn wir es 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nicht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wissen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setzen wir 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nicht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Switch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30CE45E-4D1C-94BF-B95F-56ACBD3C447F}"/>
              </a:ext>
            </a:extLst>
          </p:cNvPr>
          <p:cNvGrpSpPr/>
          <p:nvPr/>
        </p:nvGrpSpPr>
        <p:grpSpPr>
          <a:xfrm>
            <a:off x="3884433" y="1390032"/>
            <a:ext cx="4423133" cy="1556971"/>
            <a:chOff x="381000" y="1432214"/>
            <a:chExt cx="6601691" cy="2323838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79688E4-A919-8431-3F3F-6220D615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" y="1432214"/>
              <a:ext cx="6601691" cy="2290586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2E1E8D6-E87F-7FA5-BB18-7712983BBA37}"/>
                </a:ext>
              </a:extLst>
            </p:cNvPr>
            <p:cNvSpPr/>
            <p:nvPr/>
          </p:nvSpPr>
          <p:spPr>
            <a:xfrm>
              <a:off x="523702" y="3532910"/>
              <a:ext cx="6367549" cy="22314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ED1DD4F-7FC4-0DCC-4ADB-7915CDA1BB68}"/>
                </a:ext>
              </a:extLst>
            </p:cNvPr>
            <p:cNvSpPr/>
            <p:nvPr/>
          </p:nvSpPr>
          <p:spPr>
            <a:xfrm>
              <a:off x="523702" y="3241964"/>
              <a:ext cx="6367549" cy="28263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61891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Komplexe Attribute (</a:t>
            </a:r>
            <a:r>
              <a:rPr lang="de-DE" dirty="0" err="1"/>
              <a:t>Kard</a:t>
            </a:r>
            <a:r>
              <a:rPr lang="de-DE" dirty="0"/>
              <a:t> ..1)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182513"/>
            <a:ext cx="11811000" cy="2527124"/>
          </a:xfrm>
        </p:spPr>
        <p:txBody>
          <a:bodyPr/>
          <a:lstStyle/>
          <a:p>
            <a:r>
              <a:rPr lang="de-CH" sz="2400" dirty="0" err="1">
                <a:effectLst/>
              </a:rPr>
              <a:t>wenn </a:t>
            </a:r>
            <a:r>
              <a:rPr lang="de-CH" sz="2400" dirty="0">
                <a:effectLst/>
              </a:rPr>
              <a:t>nicht </a:t>
            </a:r>
            <a:r>
              <a:rPr lang="de-CH" sz="2400" dirty="0" err="1">
                <a:effectLst/>
              </a:rPr>
              <a:t>gesetzt</a:t>
            </a:r>
            <a:r>
              <a:rPr lang="de-CH" sz="2400" dirty="0">
                <a:effectLst/>
              </a:rPr>
              <a:t>, </a:t>
            </a:r>
            <a:r>
              <a:rPr lang="de-CH" sz="2400" dirty="0" err="1">
                <a:effectLst/>
              </a:rPr>
              <a:t>wird automatisch </a:t>
            </a:r>
            <a:r>
              <a:rPr lang="de-CH" sz="2400" dirty="0">
                <a:effectLst/>
              </a:rPr>
              <a:t>eine </a:t>
            </a:r>
            <a:r>
              <a:rPr lang="de-CH" sz="2400" dirty="0" err="1">
                <a:effectLst/>
              </a:rPr>
              <a:t>neue Instanz </a:t>
            </a:r>
            <a:r>
              <a:rPr lang="de-CH" sz="2400" dirty="0">
                <a:effectLst/>
              </a:rPr>
              <a:t>beim </a:t>
            </a:r>
            <a:r>
              <a:rPr lang="de-CH" sz="2400" dirty="0" err="1">
                <a:effectLst/>
              </a:rPr>
              <a:t>Zugriff auf</a:t>
            </a:r>
            <a:endParaRPr lang="de-CH" sz="2400" dirty="0">
              <a:solidFill>
                <a:srgbClr val="777777"/>
              </a:solidFill>
              <a:effectLst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Switch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'U'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text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"unverheiratet"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...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Default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alle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anderen Fälle sollten ebenfalls behandelt werden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Switch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FAC5ED-6CE1-74FC-E92B-251DEF4CF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91" y="1373478"/>
            <a:ext cx="5275580" cy="268884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5083472-0D60-2C73-79CF-2F3F9B786EFC}"/>
              </a:ext>
            </a:extLst>
          </p:cNvPr>
          <p:cNvSpPr/>
          <p:nvPr/>
        </p:nvSpPr>
        <p:spPr>
          <a:xfrm>
            <a:off x="565265" y="3782291"/>
            <a:ext cx="5087390" cy="290945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AE839C8-9592-967B-CE35-8EF164333F06}"/>
              </a:ext>
            </a:extLst>
          </p:cNvPr>
          <p:cNvGrpSpPr/>
          <p:nvPr/>
        </p:nvGrpSpPr>
        <p:grpSpPr>
          <a:xfrm>
            <a:off x="6209478" y="3188968"/>
            <a:ext cx="5664200" cy="933450"/>
            <a:chOff x="6209478" y="3188968"/>
            <a:chExt cx="5664200" cy="93345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675E205-B453-31A9-88BD-D5B1BF51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9478" y="3188968"/>
              <a:ext cx="5664200" cy="93345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996EC5E-36EB-8A8D-B907-899CD172FEA7}"/>
                </a:ext>
              </a:extLst>
            </p:cNvPr>
            <p:cNvSpPr/>
            <p:nvPr/>
          </p:nvSpPr>
          <p:spPr>
            <a:xfrm>
              <a:off x="6286500" y="3875603"/>
              <a:ext cx="2421495" cy="1976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89496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Hinzufügen zu Sammlungen (</a:t>
            </a:r>
            <a:r>
              <a:rPr lang="de-DE" dirty="0" err="1"/>
              <a:t>Kard</a:t>
            </a:r>
            <a:r>
              <a:rPr lang="de-DE" dirty="0"/>
              <a:t> ... &gt;1)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09B09B1-9F57-FE4C-E6C4-022F01AED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54" y="3581635"/>
            <a:ext cx="11729462" cy="2758609"/>
          </a:xfrm>
        </p:spPr>
        <p:txBody>
          <a:bodyPr/>
          <a:lstStyle/>
          <a:p>
            <a:r>
              <a:rPr lang="de-CH" sz="1800" b="0" i="0" dirty="0">
                <a:effectLst/>
              </a:rPr>
              <a:t>Element erstellen, </a:t>
            </a:r>
            <a:r>
              <a:rPr lang="de-CH" sz="1800" b="0" i="0" dirty="0" err="1">
                <a:effectLst/>
              </a:rPr>
              <a:t>dann die Methode add </a:t>
            </a:r>
            <a:r>
              <a:rPr lang="de-CH" sz="1800" b="0" i="0" dirty="0">
                <a:effectLst/>
              </a:rPr>
              <a:t>... </a:t>
            </a:r>
            <a:r>
              <a:rPr lang="de-CH" sz="1800" b="0" i="0" dirty="0" err="1">
                <a:effectLst/>
              </a:rPr>
              <a:t>verwenden</a:t>
            </a:r>
            <a:endParaRPr lang="de-CH" sz="1800" b="0" i="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Codierung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"Codierung"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code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'U'</a:t>
            </a:r>
            <a:r>
              <a:rPr lang="de-CH" sz="1050" dirty="0"/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'http://terminology.hl7.org/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CodeSystem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/v3-MaritalStatus’</a:t>
            </a:r>
            <a:b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display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'unverheiratet</a:t>
            </a:r>
            <a:r>
              <a:rPr lang="de-CH" sz="1050" dirty="0"/>
              <a:t>'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Do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codeableConcept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$addcoding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de-CH" sz="18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Komfort Methode</a:t>
            </a:r>
            <a:b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endParaRPr lang="de-CH" sz="1400" b="0" i="0" kern="1200" dirty="0">
              <a:solidFill>
                <a:srgbClr val="000000"/>
              </a:solidFill>
              <a:effectLst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Calculate</a:t>
            </a: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Codierung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as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createcoding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'http://terminology.hl7.org/CodeSystem/v3-MaritalStatus'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'unverheiratet'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  <a:endParaRPr lang="de-CH" sz="1050" dirty="0">
              <a:effectLst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de-CH" sz="105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36693B-F9D8-8CCE-7768-44851DCC0F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3" y="2216566"/>
            <a:ext cx="5664200" cy="9334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5DE09B-A6C6-BAAA-AA5E-65A32A5E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04" y="1360063"/>
            <a:ext cx="5753100" cy="6223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14DB80E-02A8-5C55-DD1F-41F829EB6B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7493" y="1968735"/>
            <a:ext cx="5867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3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Hinzufügen zu </a:t>
            </a:r>
            <a:r>
              <a:rPr lang="de-DE" dirty="0"/>
              <a:t>Sammlungen </a:t>
            </a:r>
            <a:r>
              <a:rPr lang="de-DE" dirty="0" err="1"/>
              <a:t>cont</a:t>
            </a:r>
            <a:r>
              <a:rPr lang="de-DE" dirty="0"/>
              <a:t>.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2331DFB-9E6B-9AB4-1882-DDA713CA8BC9}"/>
              </a:ext>
            </a:extLst>
          </p:cNvPr>
          <p:cNvGrpSpPr/>
          <p:nvPr/>
        </p:nvGrpSpPr>
        <p:grpSpPr>
          <a:xfrm>
            <a:off x="648393" y="3232485"/>
            <a:ext cx="5626338" cy="421718"/>
            <a:chOff x="648393" y="3296755"/>
            <a:chExt cx="6946900" cy="5207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46EA36D6-8A17-EBC0-8355-76E7BBDF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393" y="3296755"/>
              <a:ext cx="6946900" cy="520700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8E87C62F-59A1-4B39-6EEF-C372E4D51777}"/>
                </a:ext>
              </a:extLst>
            </p:cNvPr>
            <p:cNvSpPr/>
            <p:nvPr/>
          </p:nvSpPr>
          <p:spPr>
            <a:xfrm>
              <a:off x="1035386" y="3561186"/>
              <a:ext cx="5889116" cy="22000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FE70B09-5C42-7E57-DDC2-7A5C3D884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3814541"/>
            <a:ext cx="5769040" cy="1877750"/>
          </a:xfrm>
        </p:spPr>
        <p:txBody>
          <a:bodyPr/>
          <a:lstStyle/>
          <a:p>
            <a:r>
              <a:rPr lang="de-CH" sz="2000" dirty="0" err="1"/>
              <a:t>Oder </a:t>
            </a:r>
            <a:r>
              <a:rPr lang="de-CH" sz="2000" b="0" i="0" dirty="0" err="1">
                <a:effectLst/>
              </a:rPr>
              <a:t>verwenden Sie die Methode add </a:t>
            </a:r>
            <a:r>
              <a:rPr lang="de-CH" sz="2000" b="0" i="0" dirty="0">
                <a:effectLst/>
              </a:rPr>
              <a:t>... </a:t>
            </a:r>
            <a:r>
              <a:rPr lang="de-CH" sz="2000" b="0" i="0" dirty="0" err="1">
                <a:effectLst/>
              </a:rPr>
              <a:t>ohne Parameter</a:t>
            </a:r>
            <a:br>
              <a:rPr lang="de-CH" sz="2000" b="0" i="0" dirty="0">
                <a:effectLst/>
              </a:rPr>
            </a:br>
            <a:r>
              <a:rPr lang="de-CH" sz="2000" b="0" i="0" dirty="0">
                <a:effectLst/>
              </a:rPr>
              <a:t>→ </a:t>
            </a:r>
            <a:r>
              <a:rPr lang="de-CH" sz="2000" dirty="0" err="1"/>
              <a:t>erzeugt eine neue Instanz</a:t>
            </a:r>
            <a:b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</a:br>
            <a:endParaRPr lang="de-CH" sz="1400" b="0" i="0" dirty="0">
              <a:solidFill>
                <a:srgbClr val="777777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Aufruf von add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...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, um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eine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neue Instanz zu erhalten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(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Objekt ref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)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n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ame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b="1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use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official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family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sampleLastname</a:t>
            </a:r>
            <a:b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F59ED50-B070-2F5F-A265-FB249DE1BC7C}"/>
              </a:ext>
            </a:extLst>
          </p:cNvPr>
          <p:cNvGrpSpPr/>
          <p:nvPr/>
        </p:nvGrpSpPr>
        <p:grpSpPr>
          <a:xfrm>
            <a:off x="443346" y="1454476"/>
            <a:ext cx="6585066" cy="1278483"/>
            <a:chOff x="443346" y="1454476"/>
            <a:chExt cx="6585066" cy="127848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B34BA12-24A7-9899-EC97-23CF5077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346" y="1454476"/>
              <a:ext cx="6585066" cy="1278483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D922732-F6FB-C7BF-3888-F4875DD83183}"/>
                </a:ext>
              </a:extLst>
            </p:cNvPr>
            <p:cNvSpPr/>
            <p:nvPr/>
          </p:nvSpPr>
          <p:spPr>
            <a:xfrm>
              <a:off x="648393" y="2475300"/>
              <a:ext cx="3084022" cy="257659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123A863-0DDF-A531-C5A1-5699FF096B5F}"/>
              </a:ext>
            </a:extLst>
          </p:cNvPr>
          <p:cNvGrpSpPr/>
          <p:nvPr/>
        </p:nvGrpSpPr>
        <p:grpSpPr>
          <a:xfrm>
            <a:off x="6274731" y="1484754"/>
            <a:ext cx="7341524" cy="1499694"/>
            <a:chOff x="4786745" y="1659321"/>
            <a:chExt cx="7341524" cy="149969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87D51C6-BB50-C7E1-1D7A-9CDE85335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745" y="1659321"/>
              <a:ext cx="7341524" cy="1499694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FF21529-F7CF-48AF-D01D-6431BA32FF2A}"/>
                </a:ext>
              </a:extLst>
            </p:cNvPr>
            <p:cNvSpPr/>
            <p:nvPr/>
          </p:nvSpPr>
          <p:spPr>
            <a:xfrm>
              <a:off x="4929447" y="2851265"/>
              <a:ext cx="2098965" cy="232757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CBAF987D-AF27-AB59-ECB2-5BCB66D9A861}"/>
              </a:ext>
            </a:extLst>
          </p:cNvPr>
          <p:cNvSpPr txBox="1">
            <a:spLocks/>
          </p:cNvSpPr>
          <p:nvPr/>
        </p:nvSpPr>
        <p:spPr>
          <a:xfrm>
            <a:off x="6417433" y="3814541"/>
            <a:ext cx="5715000" cy="1714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 err="1"/>
              <a:t>Für </a:t>
            </a:r>
            <a:r>
              <a:rPr lang="de-CH" sz="2000" dirty="0"/>
              <a:t>einfache </a:t>
            </a:r>
            <a:r>
              <a:rPr lang="de-CH" sz="2000" dirty="0" err="1"/>
              <a:t>Typen direkt hinzufügen</a:t>
            </a:r>
            <a:endParaRPr lang="de-CH" sz="2000" dirty="0"/>
          </a:p>
          <a:p>
            <a:endParaRPr lang="de-CH" sz="14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direkter Parameter 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(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besonders 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elegant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für 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primitive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Typen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dirty="0">
                <a:solidFill>
                  <a:srgbClr val="996600"/>
                </a:solidFill>
                <a:latin typeface="Verdana" panose="020B0604030504040204" pitchFamily="34" charset="0"/>
              </a:rPr>
              <a:t>Do 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b="1" dirty="0" err="1">
                <a:solidFill>
                  <a:srgbClr val="008000"/>
                </a:solidFill>
                <a:latin typeface="Verdana" panose="020B0604030504040204" pitchFamily="34" charset="0"/>
              </a:rPr>
              <a:t>$addgiven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pNativePatient</a:t>
            </a:r>
            <a:r>
              <a:rPr lang="de-CH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latin typeface="Verdana" panose="020B0604030504040204" pitchFamily="34" charset="0"/>
              </a:rPr>
              <a:t>sampleFirstname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24934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Bezeichner </a:t>
            </a:r>
            <a:r>
              <a:rPr lang="de-DE" dirty="0"/>
              <a:t>(nicht </a:t>
            </a:r>
            <a:r>
              <a:rPr lang="de-DE" dirty="0" err="1"/>
              <a:t>das id-Element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097C55-84BE-EA77-64A9-FBC852E7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" y="2249485"/>
            <a:ext cx="4737100" cy="1447800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" y="3848793"/>
            <a:ext cx="11288684" cy="2450125"/>
          </a:xfrm>
        </p:spPr>
        <p:txBody>
          <a:bodyPr/>
          <a:lstStyle/>
          <a:p>
            <a:r>
              <a:rPr lang="de-CH" sz="1600" dirty="0" err="1">
                <a:latin typeface="Verdana" panose="020B0604030504040204" pitchFamily="34" charset="0"/>
              </a:rPr>
              <a:t>Z.B. </a:t>
            </a:r>
            <a:r>
              <a:rPr lang="de-CH" sz="1600" dirty="0">
                <a:latin typeface="Verdana" panose="020B0604030504040204" pitchFamily="34" charset="0"/>
              </a:rPr>
              <a:t>MR (Medical </a:t>
            </a:r>
            <a:r>
              <a:rPr lang="de-CH" sz="1600" dirty="0" err="1">
                <a:latin typeface="Verdana" panose="020B0604030504040204" pitchFamily="34" charset="0"/>
              </a:rPr>
              <a:t>Record Number</a:t>
            </a:r>
            <a:r>
              <a:rPr lang="de-CH" sz="1600" dirty="0">
                <a:latin typeface="Verdana" panose="020B0604030504040204" pitchFamily="34" charset="0"/>
              </a:rPr>
              <a:t>) </a:t>
            </a:r>
            <a:r>
              <a:rPr lang="de-CH" sz="1600" dirty="0" err="1">
                <a:latin typeface="Verdana" panose="020B0604030504040204" pitchFamily="34" charset="0"/>
              </a:rPr>
              <a:t>ist </a:t>
            </a:r>
            <a:r>
              <a:rPr lang="de-CH" sz="1600" dirty="0">
                <a:latin typeface="Verdana" panose="020B0604030504040204" pitchFamily="34" charset="0"/>
              </a:rPr>
              <a:t>in </a:t>
            </a:r>
            <a:r>
              <a:rPr lang="de-CH" sz="1600" dirty="0" err="1">
                <a:latin typeface="Verdana" panose="020B0604030504040204" pitchFamily="34" charset="0"/>
              </a:rPr>
              <a:t>vielen Situationen obligatorisch</a:t>
            </a:r>
            <a:endParaRPr lang="de-CH" sz="1600" dirty="0"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addidentifier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use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usual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"http://www.myomnisfhirsample.org/"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sampleUUID</a:t>
            </a:r>
            <a:endParaRPr lang="de-CH" sz="1600" dirty="0">
              <a:solidFill>
                <a:srgbClr val="0080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6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$::type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addcoding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"http://terminology.hl7.org/CodeSystem/v2-0203"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$code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"MR"</a:t>
            </a:r>
            <a:endParaRPr lang="de-CH" sz="16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DDBD70-1168-8B81-028A-B852570189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335786"/>
            <a:ext cx="6228588" cy="20932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EE8BBF-32D9-9326-0858-D338DBFB55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315149"/>
            <a:ext cx="5684012" cy="7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79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Profile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06563"/>
            <a:ext cx="11430000" cy="4470399"/>
          </a:xfrm>
        </p:spPr>
        <p:txBody>
          <a:bodyPr/>
          <a:lstStyle/>
          <a:p>
            <a:r>
              <a:rPr lang="de-CH" sz="1800" dirty="0" err="1">
                <a:latin typeface="Verdana" panose="020B0604030504040204" pitchFamily="34" charset="0"/>
              </a:rPr>
              <a:t>Profile zeigen den </a:t>
            </a:r>
            <a:r>
              <a:rPr lang="de-CH" sz="1800" dirty="0">
                <a:latin typeface="Verdana" panose="020B0604030504040204" pitchFamily="34" charset="0"/>
              </a:rPr>
              <a:t>"</a:t>
            </a:r>
            <a:r>
              <a:rPr lang="de-CH" sz="1800" dirty="0" err="1">
                <a:latin typeface="Verdana" panose="020B0604030504040204" pitchFamily="34" charset="0"/>
              </a:rPr>
              <a:t>Vertrag" an, dem </a:t>
            </a:r>
            <a:r>
              <a:rPr lang="de-CH" sz="1800" dirty="0">
                <a:latin typeface="Verdana" panose="020B0604030504040204" pitchFamily="34" charset="0"/>
              </a:rPr>
              <a:t>eine </a:t>
            </a:r>
            <a:r>
              <a:rPr lang="de-CH" sz="1800" dirty="0" err="1">
                <a:latin typeface="Verdana" panose="020B0604030504040204" pitchFamily="34" charset="0"/>
              </a:rPr>
              <a:t>Ressource entspricht</a:t>
            </a:r>
            <a:endParaRPr lang="de-CH" sz="1800" b="0" i="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"http://fhir.ch/ig/ch-core/StructureDefinition/ch-core-patient"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http://fhir.ch/ig/ch-core/StructureDefinition/ch-core-patient-epr"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130F7-92BE-9727-528A-CD5A486E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2" y="2115588"/>
            <a:ext cx="4406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9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Polymorphe </a:t>
            </a:r>
            <a:r>
              <a:rPr lang="de-DE" dirty="0"/>
              <a:t>Elemente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05994"/>
            <a:ext cx="11430000" cy="3209699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&lt;&gt;''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/>
              <a:t>entweder </a:t>
            </a:r>
            <a:r>
              <a:rPr lang="de-CH" sz="1400" dirty="0"/>
              <a:t>einen </a:t>
            </a:r>
            <a:r>
              <a:rPr lang="de-CH" sz="1400" dirty="0" err="1"/>
              <a:t>booleschen</a:t>
            </a:r>
            <a:br>
              <a:rPr lang="de-CH" sz="1400" dirty="0"/>
            </a:br>
            <a:endParaRPr lang="de-CH" sz="1400" dirty="0"/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boolean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&lt;&gt;''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oder </a:t>
            </a:r>
            <a:r>
              <a:rPr lang="de-CH" sz="1400" dirty="0">
                <a:effectLst/>
              </a:rPr>
              <a:t>ein Datum</a:t>
            </a: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dateTime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das dem Element </a:t>
            </a:r>
            <a:r>
              <a:rPr lang="de-CH" sz="1400" dirty="0">
                <a:effectLst/>
              </a:rPr>
              <a:t>"</a:t>
            </a:r>
            <a:r>
              <a:rPr lang="de-CH" sz="1400" dirty="0" err="1">
                <a:effectLst/>
              </a:rPr>
              <a:t>verstorben</a:t>
            </a:r>
            <a:r>
              <a:rPr lang="de-CH" sz="1400" dirty="0">
                <a:effectLst/>
              </a:rPr>
              <a:t>" </a:t>
            </a:r>
            <a:r>
              <a:rPr lang="de-CH" sz="1400" dirty="0" err="1">
                <a:effectLst/>
              </a:rPr>
              <a:t>zugeordnet ist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deceased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8B935C-FA76-B2BB-6263-B4AEA741D0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346601"/>
            <a:ext cx="7334758" cy="21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64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Erweiterungen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28999"/>
            <a:ext cx="11430000" cy="2747963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addextension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city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sampleOfOriginCity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state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samplePlaceOfOriginState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url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'http://fhir.ch/ig/ch-core/StructureDefinition/ch-core-patient-ech-11-placeoforigin'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Berechnung von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Adresse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A2E56D-F4E7-4104-F1E4-8748E2E1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920081"/>
            <a:ext cx="6959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2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Die </a:t>
            </a:r>
            <a:r>
              <a:rPr lang="de-DE" dirty="0"/>
              <a:t>Daten </a:t>
            </a:r>
            <a:r>
              <a:rPr lang="de-DE" dirty="0" err="1"/>
              <a:t>aus </a:t>
            </a:r>
            <a:r>
              <a:rPr lang="de-DE" dirty="0"/>
              <a:t>einer </a:t>
            </a:r>
            <a:r>
              <a:rPr lang="de-DE" dirty="0" err="1"/>
              <a:t>Ressource herausholen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85836"/>
            <a:ext cx="11811000" cy="4351338"/>
          </a:xfrm>
        </p:spPr>
        <p:txBody>
          <a:bodyPr/>
          <a:lstStyle/>
          <a:p>
            <a:r>
              <a:rPr lang="de-DE" b="1" dirty="0"/>
              <a:t>$</a:t>
            </a:r>
            <a:r>
              <a:rPr lang="de-DE" b="1" dirty="0" err="1"/>
              <a:t>asxml</a:t>
            </a:r>
            <a:r>
              <a:rPr lang="de-DE" b="1" dirty="0"/>
              <a:t>/$</a:t>
            </a:r>
            <a:r>
              <a:rPr lang="de-DE" b="1" dirty="0" err="1"/>
              <a:t>asjson</a:t>
            </a:r>
            <a:r>
              <a:rPr lang="de-DE" dirty="0"/>
              <a:t>() gibt einen Text im entsprechenden Format  </a:t>
            </a:r>
          </a:p>
          <a:p>
            <a:r>
              <a:rPr lang="de-DE" b="1" dirty="0"/>
              <a:t>$</a:t>
            </a:r>
            <a:r>
              <a:rPr lang="de-DE" b="1" dirty="0" err="1"/>
              <a:t>astext</a:t>
            </a:r>
            <a:r>
              <a:rPr lang="de-DE" dirty="0"/>
              <a:t>(</a:t>
            </a:r>
            <a:r>
              <a:rPr lang="de-DE" dirty="0" err="1"/>
              <a:t>format</a:t>
            </a:r>
            <a:r>
              <a:rPr lang="de-DE" dirty="0"/>
              <a:t>) </a:t>
            </a:r>
            <a:r>
              <a:rPr lang="de-DE" dirty="0" err="1"/>
              <a:t>as</a:t>
            </a:r>
            <a:r>
              <a:rPr lang="de-DE" dirty="0"/>
              <a:t> generische Methode</a:t>
            </a:r>
          </a:p>
          <a:p>
            <a:pPr marL="0" indent="0">
              <a:buNone/>
            </a:pP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Ergebnis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asxml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Ergebnis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asjson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66E8E5-8FD0-26D5-E485-726DF9EC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05" y="3537089"/>
            <a:ext cx="3302000" cy="2679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5952018-090D-310B-053D-4FA9481D73A4}"/>
              </a:ext>
            </a:extLst>
          </p:cNvPr>
          <p:cNvSpPr/>
          <p:nvPr/>
        </p:nvSpPr>
        <p:spPr>
          <a:xfrm>
            <a:off x="7075054" y="3694540"/>
            <a:ext cx="2484581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007D39-0F82-4FD2-EAD5-E9376094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5" y="3537089"/>
            <a:ext cx="4267200" cy="19558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2B4BF711-7328-1685-B9FF-86F9799EDD96}"/>
              </a:ext>
            </a:extLst>
          </p:cNvPr>
          <p:cNvSpPr/>
          <p:nvPr/>
        </p:nvSpPr>
        <p:spPr>
          <a:xfrm>
            <a:off x="905163" y="3722249"/>
            <a:ext cx="674255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969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Kommunikation mit </a:t>
            </a:r>
            <a:r>
              <a:rPr lang="de-DE" dirty="0"/>
              <a:t>einem REST-Server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Authentifizierung einrichten </a:t>
            </a:r>
          </a:p>
          <a:p>
            <a:pPr lvl="1"/>
            <a:r>
              <a:rPr lang="de-DE" dirty="0" err="1"/>
              <a:t>Meistens </a:t>
            </a:r>
            <a:r>
              <a:rPr lang="de-DE" dirty="0"/>
              <a:t>oAuth2 (</a:t>
            </a:r>
            <a:r>
              <a:rPr lang="de-DE" dirty="0" err="1"/>
              <a:t>hier nichts Besonderes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FHIR Server Base URL einrichten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de-CH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Calculate</a:t>
            </a:r>
            <a:r>
              <a:rPr lang="de-CH" sz="18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8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cinst</a:t>
            </a:r>
            <a:r>
              <a:rPr lang="de-CH" sz="18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8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8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baseURL</a:t>
            </a:r>
            <a:r>
              <a:rPr lang="de-CH" sz="18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as</a:t>
            </a:r>
            <a:r>
              <a:rPr lang="de-CH" sz="18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'http://localhost:8080/fhir'</a:t>
            </a:r>
            <a:endParaRPr lang="de-CH" sz="1800" dirty="0">
              <a:effectLst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81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95C3D-4EC8-14EE-E152-9F5605F90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Kurze </a:t>
            </a:r>
            <a:r>
              <a:rPr lang="de-DE" dirty="0" err="1"/>
              <a:t>Einführung in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E836EF-4090-F0BF-CD6D-7377A4539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de-DE" dirty="0">
                <a:hlinkClick r:id="rId2"/>
              </a:rPr>
            </a:br>
            <a:r>
              <a:rPr lang="de-DE" dirty="0">
                <a:hlinkClick r:id="rId2"/>
              </a:rPr>
              <a:t>https://www.hl7.org/fhir </a:t>
            </a:r>
          </a:p>
        </p:txBody>
      </p:sp>
      <p:pic>
        <p:nvPicPr>
          <p:cNvPr id="4098" name="Picture 2" descr="logo fhir">
            <a:extLst>
              <a:ext uri="{FF2B5EF4-FFF2-40B4-BE49-F238E27FC236}">
                <a16:creationId xmlns:a16="http://schemas.microsoft.com/office/drawing/2014/main" id="{94388474-039C-F271-B32C-0D8C0556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50" y="2594918"/>
            <a:ext cx="31623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877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Daten auf einen REST-Server </a:t>
            </a:r>
            <a:r>
              <a:rPr lang="de-DE" dirty="0" err="1"/>
              <a:t>übertragen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Convenience-Methode</a:t>
            </a: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1" i="0" kern="120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json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4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cinst</a:t>
            </a:r>
            <a:r>
              <a:rPr lang="de-CH" sz="14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POSTResource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'Patient’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atient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/>
              <a:t>Oder noch </a:t>
            </a:r>
            <a:r>
              <a:rPr lang="de-DE" dirty="0"/>
              <a:t>bequemer </a:t>
            </a:r>
            <a:br>
              <a:rPr lang="de-DE" dirty="0"/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cinst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POSTPatient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00A0A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Antwort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(),1)=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'2'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OK-Meldung 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Erfolg {Ressource erstellt Aufruf hat 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()]} gegeben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OK-Meldung 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Fehler {HTTP-Aufruf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liefert 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$statusText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 ([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()])}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1938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sz="3200" dirty="0">
                <a:effectLst/>
                <a:latin typeface="Verdana" panose="020B0604030504040204" pitchFamily="34" charset="0"/>
              </a:rPr>
              <a:t>http://localhost:8080/fhir/Patient?family=Muster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32BA69-F2F4-DF70-D895-7C5147FEE3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630" y="1368584"/>
            <a:ext cx="5158740" cy="5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4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Abfrage </a:t>
            </a:r>
            <a:r>
              <a:rPr lang="de-DE" dirty="0"/>
              <a:t>eines REST-Servers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318523"/>
            <a:ext cx="11430000" cy="3063616"/>
          </a:xfrm>
        </p:spPr>
        <p:txBody>
          <a:bodyPr/>
          <a:lstStyle/>
          <a:p>
            <a:r>
              <a:rPr lang="de-DE" dirty="0"/>
              <a:t>Convenience-Methode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8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8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Patient?family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=Muster'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left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(),1)=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'2'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utf8tochar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bundle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180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createFromText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OK-Message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Erfolg {Suchabfrage ergab 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bundle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$total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] Elemente}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Else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OK-Message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Fehler {HTTP-Aufruf liefert 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 ([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()])}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EAC358-BC96-52D2-8B3E-A4CBA1B0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06563"/>
            <a:ext cx="5029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15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 &amp; 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438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Zusätzliches Material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8142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F5BFC-B496-E026-B3B9-2011FB8C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Austausch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DBA52B84-7ED9-ABD3-7B5E-6954431F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39421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REST </a:t>
            </a:r>
            <a:r>
              <a:rPr lang="de-DE" dirty="0" err="1"/>
              <a:t>am weitesten verbreitet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Aber </a:t>
            </a:r>
            <a:r>
              <a:rPr lang="de-DE" dirty="0" err="1"/>
              <a:t>andere </a:t>
            </a:r>
            <a:r>
              <a:rPr lang="de-DE" dirty="0"/>
              <a:t>mögliche</a:t>
            </a:r>
          </a:p>
          <a:p>
            <a:pPr>
              <a:lnSpc>
                <a:spcPct val="150000"/>
              </a:lnSpc>
            </a:pPr>
            <a:r>
              <a:rPr lang="de-DE" dirty="0"/>
              <a:t>FHIR-Daten immer gleich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91C1CD-1B1A-E9C9-A111-B38C859DF6F0}"/>
              </a:ext>
            </a:extLst>
          </p:cNvPr>
          <p:cNvSpPr/>
          <p:nvPr/>
        </p:nvSpPr>
        <p:spPr>
          <a:xfrm>
            <a:off x="8282354" y="1907686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REST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D54B8C-64BE-1BB2-1F79-923F7C107E99}"/>
              </a:ext>
            </a:extLst>
          </p:cNvPr>
          <p:cNvSpPr/>
          <p:nvPr/>
        </p:nvSpPr>
        <p:spPr>
          <a:xfrm>
            <a:off x="8282354" y="3821722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/>
              <a:t>Alles andere</a:t>
            </a:r>
            <a:endParaRPr lang="de-DE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DF9AC7-E625-FDB5-9B2F-B66801732307}"/>
              </a:ext>
            </a:extLst>
          </p:cNvPr>
          <p:cNvSpPr/>
          <p:nvPr/>
        </p:nvSpPr>
        <p:spPr>
          <a:xfrm>
            <a:off x="9665677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Nachrichtenübermittlung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3785F2-2FDF-4A29-F7F7-070053EB52BC}"/>
              </a:ext>
            </a:extLst>
          </p:cNvPr>
          <p:cNvSpPr/>
          <p:nvPr/>
        </p:nvSpPr>
        <p:spPr>
          <a:xfrm>
            <a:off x="6899031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/>
              <a:t> Betrieb</a:t>
            </a:r>
            <a:endParaRPr lang="de-DE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892971-4772-FB97-E599-86FD28A3F8B7}"/>
              </a:ext>
            </a:extLst>
          </p:cNvPr>
          <p:cNvSpPr/>
          <p:nvPr/>
        </p:nvSpPr>
        <p:spPr>
          <a:xfrm>
            <a:off x="8411307" y="2983033"/>
            <a:ext cx="1289539" cy="12895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99474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8FAB8-C926-0005-9F5B-634CB654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Umgang mit </a:t>
            </a:r>
            <a:r>
              <a:rPr lang="de-DE" dirty="0"/>
              <a:t>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B9647F-6BEF-7310-5186-DD89DBBF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 panose="020B0604020202020204" pitchFamily="34" charset="0"/>
              <a:buChar char="•"/>
            </a:pPr>
            <a:r>
              <a:rPr lang="de-DE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Referenzen erstellen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</a:pPr>
            <a:endParaRPr lang="de-CH" dirty="0">
              <a:effectLst/>
            </a:endParaRPr>
          </a:p>
          <a:p>
            <a:pPr marL="457200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(... </a:t>
            </a:r>
            <a:r>
              <a:rPr lang="de-CH" sz="1800" dirty="0">
                <a:solidFill>
                  <a:srgbClr val="996600"/>
                </a:solidFill>
                <a:latin typeface="Verdana" panose="020B0604030504040204" pitchFamily="34" charset="0"/>
              </a:rPr>
              <a:t>Einrichtung der 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Behandler-Ressource)</a:t>
            </a: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generalPractitioner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practitioner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45720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DE" sz="1800" kern="1200" dirty="0">
                <a:solidFill>
                  <a:srgbClr val="000000"/>
                </a:solidFill>
                <a:effectLst/>
                <a:latin typeface="Source Sans Pro Light"/>
                <a:ea typeface="+mn-ea"/>
                <a:cs typeface="+mn-cs"/>
              </a:rPr>
            </a:br>
            <a:endParaRPr lang="de-CH" sz="1800" dirty="0">
              <a:effectLst/>
            </a:endParaRPr>
          </a:p>
          <a:p>
            <a:r>
              <a:rPr lang="de-DE" dirty="0"/>
              <a:t>Interne Referenzen erstellen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enthaltene Ressource</a:t>
            </a:r>
            <a:r>
              <a:rPr lang="de-DE" dirty="0"/>
              <a:t>, außerhalb des </a:t>
            </a:r>
            <a:r>
              <a:rPr lang="de-DE" dirty="0" err="1"/>
              <a:t>Rahmens dieser Präsentation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$addcontained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$addauthor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$createInternalReference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4914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EEE87-DDDE-BC69-6F0B-0BA2E46E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Übersetzung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45728-573B-0C00-1919-61A5EC88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593342"/>
          </a:xfrm>
        </p:spPr>
        <p:txBody>
          <a:bodyPr/>
          <a:lstStyle/>
          <a:p>
            <a:r>
              <a:rPr lang="de-DE" dirty="0" err="1"/>
              <a:t>Inhaltsstoff</a:t>
            </a:r>
            <a:r>
              <a:rPr lang="de-DE" dirty="0"/>
              <a:t>: </a:t>
            </a:r>
            <a:r>
              <a:rPr lang="de-DE" dirty="0" err="1"/>
              <a:t>Unterklasse </a:t>
            </a:r>
            <a:r>
              <a:rPr lang="de-DE" b="1" dirty="0" err="1"/>
              <a:t>oFHIRBridge</a:t>
            </a:r>
            <a:br>
              <a:rPr lang="de-DE" dirty="0"/>
            </a:br>
            <a:endParaRPr lang="de-DE" dirty="0"/>
          </a:p>
          <a:p>
            <a:r>
              <a:rPr lang="de-DE" dirty="0"/>
              <a:t>Verschieben Sie </a:t>
            </a:r>
            <a:r>
              <a:rPr lang="de-DE" dirty="0" err="1"/>
              <a:t>Methoden in Ihre Unterklasse</a:t>
            </a:r>
            <a:endParaRPr lang="de-DE" dirty="0"/>
          </a:p>
          <a:p>
            <a:pPr marL="0" indent="0">
              <a:buNone/>
            </a:pPr>
            <a:br>
              <a:rPr lang="de-DE" dirty="0"/>
            </a:b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$patientToResource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pContextRef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Dies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wird z.B. von oFHIRClientEndpoint'</a:t>
            </a:r>
            <a: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aufgerufen </a:t>
            </a: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$createPatientResourceFromNative</a:t>
            </a: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7B4BC3-2601-E09B-53AA-08BE7CDA1A86}"/>
              </a:ext>
            </a:extLst>
          </p:cNvPr>
          <p:cNvGrpSpPr/>
          <p:nvPr/>
        </p:nvGrpSpPr>
        <p:grpSpPr>
          <a:xfrm>
            <a:off x="666220" y="3814633"/>
            <a:ext cx="4057651" cy="1436628"/>
            <a:chOff x="7753349" y="1454816"/>
            <a:chExt cx="4057651" cy="1436628"/>
          </a:xfrm>
        </p:grpSpPr>
        <p:pic>
          <p:nvPicPr>
            <p:cNvPr id="5" name="Inhaltsplatzhalter 3">
              <a:extLst>
                <a:ext uri="{FF2B5EF4-FFF2-40B4-BE49-F238E27FC236}">
                  <a16:creationId xmlns:a16="http://schemas.microsoft.com/office/drawing/2014/main" id="{06C947D1-C559-A4D1-9C85-6550D646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3349" y="1454816"/>
              <a:ext cx="4057651" cy="1436628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C1A5218-76EF-0C55-3C63-0067886751AD}"/>
                </a:ext>
              </a:extLst>
            </p:cNvPr>
            <p:cNvSpPr/>
            <p:nvPr/>
          </p:nvSpPr>
          <p:spPr>
            <a:xfrm>
              <a:off x="8055033" y="1862051"/>
              <a:ext cx="2992582" cy="23275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42795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Einrichten </a:t>
            </a:r>
            <a:r>
              <a:rPr lang="de-DE" dirty="0" err="1"/>
              <a:t>von </a:t>
            </a:r>
            <a:r>
              <a:rPr lang="de-DE" dirty="0"/>
              <a:t>Ressourcen </a:t>
            </a:r>
            <a:r>
              <a:rPr lang="de-DE" dirty="0" err="1"/>
              <a:t>über </a:t>
            </a:r>
            <a:r>
              <a:rPr lang="de-DE" dirty="0"/>
              <a:t>eine </a:t>
            </a:r>
            <a:r>
              <a:rPr lang="de-DE" dirty="0" err="1"/>
              <a:t>Brücke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Inhaltsstoff</a:t>
            </a:r>
            <a:r>
              <a:rPr lang="de-DE" dirty="0"/>
              <a:t>: </a:t>
            </a:r>
            <a:r>
              <a:rPr lang="de-DE" dirty="0" err="1"/>
              <a:t>Subclassed </a:t>
            </a:r>
            <a:r>
              <a:rPr lang="de-DE" dirty="0"/>
              <a:t>oFHIRBridge </a:t>
            </a:r>
            <a:br>
              <a:rPr lang="de-DE" dirty="0"/>
            </a:br>
            <a:r>
              <a:rPr lang="de-DE" sz="1800" dirty="0"/>
              <a:t>    (</a:t>
            </a:r>
            <a:r>
              <a:rPr lang="de-DE" sz="1800" dirty="0" err="1"/>
              <a:t>Übersetzung zwischen </a:t>
            </a:r>
            <a:r>
              <a:rPr lang="de-DE" sz="1800" dirty="0"/>
              <a:t>"nativer" und "FHIR"</a:t>
            </a:r>
            <a:r>
              <a:rPr lang="de-DE" sz="1800" dirty="0" err="1"/>
              <a:t>-Darstellung</a:t>
            </a:r>
            <a:r>
              <a:rPr lang="de-DE" sz="1800" dirty="0"/>
              <a:t>, </a:t>
            </a:r>
            <a:r>
              <a:rPr lang="de-DE" sz="1800" dirty="0" err="1"/>
              <a:t>siehe nächste Folien</a:t>
            </a:r>
            <a:r>
              <a:rPr lang="de-DE" sz="1800" dirty="0"/>
              <a:t>)</a:t>
            </a:r>
          </a:p>
          <a:p>
            <a:pPr>
              <a:lnSpc>
                <a:spcPct val="200000"/>
              </a:lnSpc>
            </a:pPr>
            <a:r>
              <a:rPr lang="de-DE" dirty="0" err="1"/>
              <a:t>Unterklasse </a:t>
            </a:r>
            <a:r>
              <a:rPr lang="de-DE" b="1" dirty="0" err="1"/>
              <a:t>oFHIRClientEndpoint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2000" dirty="0"/>
              <a:t>Übersetzung aufrufen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iBridge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$patientToResource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b="1" i="0" dirty="0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$ref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endParaRPr lang="de-CH" sz="1400" dirty="0">
              <a:solidFill>
                <a:srgbClr val="800000"/>
              </a:solidFill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1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D56EF-9C99-27B2-4DE0-C2B87FA8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POST </a:t>
            </a:r>
            <a:r>
              <a:rPr lang="de-DE" dirty="0" err="1"/>
              <a:t>für die Erstellung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AD838-8F2B-4D92-4980-2B525BB1F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createPatientResourceFromNative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iCurrentPat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ref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...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POSTResource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'Patient'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resonse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532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DF73E-3B81-50EF-3CEC-A994BF59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Geschichte – Data Push / HL7-Nachrichten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9A9C472-5AC2-4E5E-0D52-D205AA8D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00" y="1706563"/>
            <a:ext cx="7670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48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FD908-6B18-FAC8-D396-5103376A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Internationales Patient 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3D5C7-C533-B5A5-CB3C-9BD588BB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32941"/>
            <a:ext cx="11430000" cy="2915396"/>
          </a:xfrm>
        </p:spPr>
        <p:txBody>
          <a:bodyPr/>
          <a:lstStyle/>
          <a:p>
            <a:pPr algn="ctr"/>
            <a:r>
              <a:rPr lang="de-DE" dirty="0">
                <a:hlinkClick r:id="rId2"/>
              </a:rPr>
              <a:t>https://hl7.org/fhir/uv/ips/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1028" name="Picture 4" descr="Figure 2: The IPS composition">
            <a:extLst>
              <a:ext uri="{FF2B5EF4-FFF2-40B4-BE49-F238E27FC236}">
                <a16:creationId xmlns:a16="http://schemas.microsoft.com/office/drawing/2014/main" id="{8AA9EA83-FBB0-8788-0A53-99F4295E8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6955" y="2100580"/>
            <a:ext cx="804526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57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Test-Server: Öffentlich </a:t>
            </a:r>
            <a:r>
              <a:rPr lang="de-DE" dirty="0" err="1"/>
              <a:t>oder lokal </a:t>
            </a:r>
            <a:r>
              <a:rPr lang="de-DE" dirty="0"/>
              <a:t>(© </a:t>
            </a:r>
            <a:r>
              <a:rPr lang="de-DE" dirty="0" err="1"/>
              <a:t>fire.ly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FC221B-59A7-0A40-33F3-C4136913F7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702" y="1700097"/>
            <a:ext cx="11094596" cy="46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49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Öffentlich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Liste unter </a:t>
            </a:r>
            <a:r>
              <a:rPr lang="de-DE" dirty="0">
                <a:hlinkClick r:id="rId2"/>
              </a:rPr>
              <a:t>https://confluence.hl7.org/display/FHIR/Public+Test+Server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Auswahl </a:t>
            </a:r>
            <a:r>
              <a:rPr lang="de-DE" dirty="0" err="1"/>
              <a:t>nach benötigten Funktionen</a:t>
            </a:r>
            <a:r>
              <a:rPr lang="de-DE" dirty="0"/>
              <a:t>, </a:t>
            </a:r>
            <a:r>
              <a:rPr lang="de-DE" dirty="0" err="1"/>
              <a:t>z. B. </a:t>
            </a:r>
            <a:r>
              <a:rPr lang="de-DE" dirty="0"/>
              <a:t>Authentifizierung </a:t>
            </a:r>
            <a:r>
              <a:rPr lang="de-DE" dirty="0" err="1"/>
              <a:t>über </a:t>
            </a:r>
            <a:r>
              <a:rPr lang="de-DE" dirty="0"/>
              <a:t>Smart on FHIR</a:t>
            </a:r>
            <a:br>
              <a:rPr lang="de-DE" dirty="0"/>
            </a:br>
            <a:endParaRPr lang="de-DE" dirty="0"/>
          </a:p>
          <a:p>
            <a:r>
              <a:rPr lang="de-DE" dirty="0">
                <a:hlinkClick r:id="rId3"/>
              </a:rPr>
              <a:t>https://server.fire.ly/r4 </a:t>
            </a:r>
            <a:r>
              <a:rPr lang="de-DE" dirty="0"/>
              <a:t>(/r5 </a:t>
            </a:r>
            <a:r>
              <a:rPr lang="de-DE" dirty="0" err="1"/>
              <a:t>usw. </a:t>
            </a:r>
            <a:r>
              <a:rPr lang="de-DE" dirty="0"/>
              <a:t>...)</a:t>
            </a:r>
            <a:br>
              <a:rPr lang="de-DE" dirty="0"/>
            </a:br>
            <a:endParaRPr lang="de-DE" dirty="0"/>
          </a:p>
          <a:p>
            <a:r>
              <a:rPr lang="de-CH" b="0" i="0" u="none" strike="noStrike" dirty="0">
                <a:solidFill>
                  <a:srgbClr val="0052CC"/>
                </a:solidFill>
                <a:effectLst/>
                <a:latin typeface="-apple-system"/>
                <a:hlinkClick r:id="rId4"/>
              </a:rPr>
              <a:t>http://hapi.fhir.org </a:t>
            </a:r>
            <a:r>
              <a:rPr lang="de-DE" dirty="0"/>
              <a:t>(Web UI)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166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Lokales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https://github.com/hapifhir/hapi-fhir-jpaserver-starter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>
                <a:hlinkClick r:id="rId3"/>
              </a:rPr>
              <a:t>https://hub.docker.com/r/hapiproject/hapi</a:t>
            </a: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pull hapiproject/hapi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latest 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run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-p 8080:8080 hapiproject/hapi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:latest</a:t>
            </a: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http://localhost:8080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derzeit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der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4.0.1)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https://github.com/ahdis/matchbox</a:t>
            </a:r>
            <a:b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differenzierte Testinfrastruktur für Profile auf der Grundlage von HAPI </a:t>
            </a:r>
          </a:p>
        </p:txBody>
      </p:sp>
    </p:spTree>
    <p:extLst>
      <p:ext uri="{BB962C8B-B14F-4D97-AF65-F5344CB8AC3E}">
        <p14:creationId xmlns:p14="http://schemas.microsoft.com/office/powerpoint/2010/main" val="156953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AD294-BF27-4C42-10E5-57E6094F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Stand </a:t>
            </a:r>
            <a:r>
              <a:rPr lang="de-DE" dirty="0" err="1"/>
              <a:t>der </a:t>
            </a:r>
            <a:r>
              <a:rPr lang="de-DE" dirty="0"/>
              <a:t>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213FF-7E75-0FFD-AB0B-8771C10D1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561975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Cloud-basiert</a:t>
            </a:r>
          </a:p>
          <a:p>
            <a:pPr>
              <a:spcAft>
                <a:spcPts val="600"/>
              </a:spcAft>
            </a:pPr>
            <a:r>
              <a:rPr lang="de-DE" dirty="0"/>
              <a:t>Abfragegesteuert</a:t>
            </a:r>
          </a:p>
          <a:p>
            <a:pPr>
              <a:spcAft>
                <a:spcPts val="600"/>
              </a:spcAft>
            </a:pPr>
            <a:r>
              <a:rPr lang="de-DE" dirty="0"/>
              <a:t>Offene API</a:t>
            </a:r>
          </a:p>
          <a:p>
            <a:pPr>
              <a:spcAft>
                <a:spcPts val="600"/>
              </a:spcAft>
            </a:pPr>
            <a:r>
              <a:rPr lang="de-DE" dirty="0"/>
              <a:t>JSON (+XML)</a:t>
            </a:r>
          </a:p>
          <a:p>
            <a:pPr>
              <a:spcAft>
                <a:spcPts val="600"/>
              </a:spcAft>
            </a:pPr>
            <a:r>
              <a:rPr lang="de-DE" dirty="0"/>
              <a:t>HTTP/REST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6EAE72-05C4-2CAB-5480-2C4B008C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381" y="1706563"/>
            <a:ext cx="7723266" cy="4250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94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FD327-D585-A731-7D0A-60FFAE12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</a:t>
            </a:r>
            <a:r>
              <a:rPr lang="de-DE" baseline="30000" dirty="0"/>
              <a:t>®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3E4F7-26DE-8CF6-1912-5D1E8D1C7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3"/>
            <a:ext cx="7624308" cy="3422485"/>
          </a:xfrm>
        </p:spPr>
        <p:txBody>
          <a:bodyPr/>
          <a:lstStyle/>
          <a:p>
            <a:r>
              <a:rPr lang="de-DE" sz="2800" b="1" dirty="0"/>
              <a:t>F</a:t>
            </a:r>
            <a:r>
              <a:rPr lang="de-DE" sz="2800" dirty="0"/>
              <a:t>ast</a:t>
            </a:r>
          </a:p>
          <a:p>
            <a:pPr lvl="2"/>
            <a:r>
              <a:rPr lang="de-DE" sz="2400" dirty="0"/>
              <a:t>Niedrige Eintrittsbarriere / </a:t>
            </a:r>
            <a:r>
              <a:rPr lang="de-DE" sz="2400" dirty="0" err="1"/>
              <a:t>Umsetzer </a:t>
            </a:r>
            <a:r>
              <a:rPr lang="de-DE" sz="2400" dirty="0"/>
              <a:t>im </a:t>
            </a:r>
            <a:r>
              <a:rPr lang="de-DE" sz="2400" dirty="0" err="1"/>
              <a:t>Blick</a:t>
            </a:r>
            <a:endParaRPr lang="de-DE" sz="2400" dirty="0"/>
          </a:p>
          <a:p>
            <a:r>
              <a:rPr lang="de-DE" sz="2800" b="1" dirty="0" err="1"/>
              <a:t>H</a:t>
            </a:r>
            <a:r>
              <a:rPr lang="de-DE" sz="2800" dirty="0" err="1"/>
              <a:t>ealthcare</a:t>
            </a:r>
            <a:endParaRPr lang="de-DE" sz="2800" dirty="0"/>
          </a:p>
          <a:p>
            <a:pPr lvl="2"/>
            <a:r>
              <a:rPr lang="de-DE" sz="2400" dirty="0"/>
              <a:t>Bereich</a:t>
            </a:r>
          </a:p>
          <a:p>
            <a:r>
              <a:rPr lang="de-DE" sz="2800" b="1" dirty="0" err="1"/>
              <a:t>I</a:t>
            </a:r>
            <a:r>
              <a:rPr lang="de-DE" sz="2800" dirty="0" err="1"/>
              <a:t>nteroperability</a:t>
            </a:r>
            <a:endParaRPr lang="de-DE" sz="2800" dirty="0"/>
          </a:p>
          <a:p>
            <a:pPr lvl="2"/>
            <a:r>
              <a:rPr lang="de-DE" sz="2400" dirty="0"/>
              <a:t>Nicht modellieren, sondern austauschen</a:t>
            </a:r>
          </a:p>
          <a:p>
            <a:r>
              <a:rPr lang="de-DE" sz="2800" b="1" dirty="0"/>
              <a:t>R</a:t>
            </a:r>
            <a:r>
              <a:rPr lang="de-DE" sz="2800" dirty="0"/>
              <a:t>esources</a:t>
            </a:r>
          </a:p>
          <a:p>
            <a:pPr lvl="2"/>
            <a:r>
              <a:rPr lang="de-DE" sz="2400" dirty="0" err="1"/>
              <a:t>Bausteine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234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4B269-23DF-EEF9-728F-9474B08E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Weitere Grundsätze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D3F3A6-B3CA-A371-9DAE-123FB693D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80/20 %-Regel</a:t>
            </a:r>
          </a:p>
          <a:p>
            <a:pPr>
              <a:lnSpc>
                <a:spcPct val="150000"/>
              </a:lnSpc>
            </a:pPr>
            <a:r>
              <a:rPr lang="de-DE" dirty="0"/>
              <a:t>Für Menschen lesbar (HTML-Narrative)</a:t>
            </a:r>
          </a:p>
          <a:p>
            <a:pPr>
              <a:lnSpc>
                <a:spcPct val="150000"/>
              </a:lnSpc>
            </a:pPr>
            <a:r>
              <a:rPr lang="de-DE" dirty="0"/>
              <a:t>Starke Gemeinschaft </a:t>
            </a:r>
          </a:p>
        </p:txBody>
      </p:sp>
    </p:spTree>
    <p:extLst>
      <p:ext uri="{BB962C8B-B14F-4D97-AF65-F5344CB8AC3E}">
        <p14:creationId xmlns:p14="http://schemas.microsoft.com/office/powerpoint/2010/main" val="3152686382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design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3F3F2B4D-EC80-4B5B-9396-143BE1D0927E}" vid="{DB316FDC-1069-4C3E-926B-D9BB87F70F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2581</Words>
  <Application>Microsoft Macintosh PowerPoint</Application>
  <PresentationFormat>Breitbild</PresentationFormat>
  <Paragraphs>445</Paragraphs>
  <Slides>63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5" baseType="lpstr">
      <vt:lpstr>-apple-system</vt:lpstr>
      <vt:lpstr>Aptos</vt:lpstr>
      <vt:lpstr>Aptos Display</vt:lpstr>
      <vt:lpstr>Arial</vt:lpstr>
      <vt:lpstr>Helvetica</vt:lpstr>
      <vt:lpstr>inherit</vt:lpstr>
      <vt:lpstr>Source Sans Pro</vt:lpstr>
      <vt:lpstr>Source Sans Pro Light</vt:lpstr>
      <vt:lpstr>verdana</vt:lpstr>
      <vt:lpstr>verdana</vt:lpstr>
      <vt:lpstr>Verdana Pro</vt:lpstr>
      <vt:lpstr>Event design</vt:lpstr>
      <vt:lpstr>ODC 2024  Omnis on FHIR® Datenaustausch im Gesundheitswesen</vt:lpstr>
      <vt:lpstr>Agenda</vt:lpstr>
      <vt:lpstr>Über mich</vt:lpstr>
      <vt:lpstr>Werkzeuge</vt:lpstr>
      <vt:lpstr>Kurze Einführung in </vt:lpstr>
      <vt:lpstr>Geschichte – Data Push / HL7-Nachrichten</vt:lpstr>
      <vt:lpstr>Stand der Technik</vt:lpstr>
      <vt:lpstr>FHIR®</vt:lpstr>
      <vt:lpstr>Weitere Grundsätze</vt:lpstr>
      <vt:lpstr>Warum FHIR®</vt:lpstr>
      <vt:lpstr>FHIR-Versionen</vt:lpstr>
      <vt:lpstr>Lego-Steine der Ressourcen</vt:lpstr>
      <vt:lpstr>Ressourcen http://hl7.org/fhir/resourcelist.html  </vt:lpstr>
      <vt:lpstr>Ressourcenbeschreibungen z.B. https://hl7.org/fhir/patient.html</vt:lpstr>
      <vt:lpstr>Vererbung</vt:lpstr>
      <vt:lpstr>PowerPoint-Präsentation</vt:lpstr>
      <vt:lpstr>Kardinalität</vt:lpstr>
      <vt:lpstr>Elemente</vt:lpstr>
      <vt:lpstr>Partielle Datumsangaben</vt:lpstr>
      <vt:lpstr>Polymorphe Elemente</vt:lpstr>
      <vt:lpstr>Identität der Ressource</vt:lpstr>
      <vt:lpstr>Verlinkung von Ressourcen / Referenzen</vt:lpstr>
      <vt:lpstr>Wörtliche Verweise (über URLs)</vt:lpstr>
      <vt:lpstr>Erweiterungen/Extensions</vt:lpstr>
      <vt:lpstr>Profile und Implementierungsleitfäden</vt:lpstr>
      <vt:lpstr>Suche auf</vt:lpstr>
      <vt:lpstr>Sicherheit</vt:lpstr>
      <vt:lpstr>Omnis on FHIR®</vt:lpstr>
      <vt:lpstr>Praktische Anwendung Omnis on FHIR®</vt:lpstr>
      <vt:lpstr>Unterstützende Klassen in fhir.lbs</vt:lpstr>
      <vt:lpstr>Erstellter Code</vt:lpstr>
      <vt:lpstr>Omnis FHIR Typ System </vt:lpstr>
      <vt:lpstr>Omnis FHIR Typ System (Fortsetzung)</vt:lpstr>
      <vt:lpstr>oFHIRContext</vt:lpstr>
      <vt:lpstr>Code/Demo</vt:lpstr>
      <vt:lpstr>Öffnen Sie fhir_sample_client.lbs</vt:lpstr>
      <vt:lpstr>FHIR-Kontext einrichten</vt:lpstr>
      <vt:lpstr>Ressource erstellen </vt:lpstr>
      <vt:lpstr>Attribute festlegen</vt:lpstr>
      <vt:lpstr>Einfache Attribute</vt:lpstr>
      <vt:lpstr>Komplexe Attribute (Kard ..1)</vt:lpstr>
      <vt:lpstr>Hinzufügen zu Sammlungen (Kard ... &gt;1)</vt:lpstr>
      <vt:lpstr>Hinzufügen zu Sammlungen cont.</vt:lpstr>
      <vt:lpstr>Bezeichner (nicht das id-Element)</vt:lpstr>
      <vt:lpstr>Profile</vt:lpstr>
      <vt:lpstr>Polymorphe Elemente</vt:lpstr>
      <vt:lpstr>Erweiterungen</vt:lpstr>
      <vt:lpstr>Die Daten aus einer Ressource herausholen</vt:lpstr>
      <vt:lpstr>Kommunikation mit einem REST-Server</vt:lpstr>
      <vt:lpstr>Daten auf einen REST-Server übertragen</vt:lpstr>
      <vt:lpstr>http://localhost:8080/fhir/Patient?family=Muster</vt:lpstr>
      <vt:lpstr>Abfrage eines REST-Servers</vt:lpstr>
      <vt:lpstr>F &amp; A</vt:lpstr>
      <vt:lpstr>Zusätzliches Material</vt:lpstr>
      <vt:lpstr>Austausch</vt:lpstr>
      <vt:lpstr>Umgang mit Referenzen</vt:lpstr>
      <vt:lpstr>Übersetzung</vt:lpstr>
      <vt:lpstr>Einrichten von Ressourcen über eine Brücke</vt:lpstr>
      <vt:lpstr>POST für die Erstellung</vt:lpstr>
      <vt:lpstr>Internationales Patient Summary</vt:lpstr>
      <vt:lpstr>Test-Server: Öffentlich oder lokal (© fire.ly)</vt:lpstr>
      <vt:lpstr>Öffentlich</vt:lpstr>
      <vt:lpstr>Lokales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Omnis on FHIR</dc:title>
  <dc:creator>Stefan Csomor</dc:creator>
  <cp:keywords>, docId:67C407AECC31EFB6D244C18B9D3D4AAC</cp:keywords>
  <cp:lastModifiedBy>Stefan Csomor</cp:lastModifiedBy>
  <cp:revision>222</cp:revision>
  <dcterms:created xsi:type="dcterms:W3CDTF">2024-04-25T16:27:24Z</dcterms:created>
  <dcterms:modified xsi:type="dcterms:W3CDTF">2024-05-15T15:09:59Z</dcterms:modified>
</cp:coreProperties>
</file>